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Lst>
  <p:notesMasterIdLst>
    <p:notesMasterId r:id="rId6"/>
  </p:notesMasterIdLst>
  <p:sldIdLst>
    <p:sldId id="875" r:id="rId5"/>
    <p:sldId id="949" r:id="rId7"/>
    <p:sldId id="950" r:id="rId8"/>
    <p:sldId id="848" r:id="rId9"/>
    <p:sldId id="693" r:id="rId10"/>
    <p:sldId id="880" r:id="rId11"/>
    <p:sldId id="920" r:id="rId12"/>
    <p:sldId id="921" r:id="rId13"/>
    <p:sldId id="923" r:id="rId14"/>
    <p:sldId id="924" r:id="rId15"/>
    <p:sldId id="925" r:id="rId16"/>
    <p:sldId id="951" r:id="rId17"/>
    <p:sldId id="883" r:id="rId18"/>
    <p:sldId id="884" r:id="rId19"/>
    <p:sldId id="927" r:id="rId20"/>
    <p:sldId id="928" r:id="rId21"/>
    <p:sldId id="929" r:id="rId22"/>
    <p:sldId id="930" r:id="rId23"/>
    <p:sldId id="931" r:id="rId24"/>
    <p:sldId id="932" r:id="rId25"/>
    <p:sldId id="933" r:id="rId26"/>
    <p:sldId id="952" r:id="rId27"/>
    <p:sldId id="887" r:id="rId28"/>
    <p:sldId id="934" r:id="rId29"/>
    <p:sldId id="935" r:id="rId30"/>
    <p:sldId id="936" r:id="rId31"/>
    <p:sldId id="937" r:id="rId32"/>
    <p:sldId id="953" r:id="rId33"/>
    <p:sldId id="890" r:id="rId34"/>
    <p:sldId id="938" r:id="rId35"/>
    <p:sldId id="941" r:id="rId36"/>
    <p:sldId id="942" r:id="rId37"/>
    <p:sldId id="943" r:id="rId38"/>
    <p:sldId id="954" r:id="rId39"/>
  </p:sldIdLst>
  <p:sldSz cx="12196445" cy="6858000"/>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8F8F8"/>
    <a:srgbClr val="D01C63"/>
    <a:srgbClr val="0067AC"/>
    <a:srgbClr val="21A3D0"/>
    <a:srgbClr val="DDDDDD"/>
    <a:srgbClr val="A9BECB"/>
    <a:srgbClr val="F595DC"/>
    <a:srgbClr val="F16B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778" autoAdjust="0"/>
    <p:restoredTop sz="96366" autoAdjust="0"/>
  </p:normalViewPr>
  <p:slideViewPr>
    <p:cSldViewPr snapToObjects="1">
      <p:cViewPr varScale="1">
        <p:scale>
          <a:sx n="85" d="100"/>
          <a:sy n="85" d="100"/>
        </p:scale>
        <p:origin x="-510" y="-126"/>
      </p:cViewPr>
      <p:guideLst>
        <p:guide orient="horz" pos="2142"/>
        <p:guide pos="3841"/>
      </p:guideLst>
    </p:cSldViewPr>
  </p:slideViewPr>
  <p:notesTextViewPr>
    <p:cViewPr>
      <p:scale>
        <a:sx n="1" d="1"/>
        <a:sy n="1" d="1"/>
      </p:scale>
      <p:origin x="0" y="0"/>
    </p:cViewPr>
  </p:notesTextViewPr>
  <p:sorterViewPr showFormatting="0">
    <p:cViewPr varScale="1">
      <p:scale>
        <a:sx n="100" d="100"/>
        <a:sy n="100" d="100"/>
      </p:scale>
      <p:origin x="0" y="-7620"/>
    </p:cViewPr>
  </p:sorterViewPr>
  <p:gridSpacing cx="72006" cy="72006"/>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 Type="http://schemas.openxmlformats.org/officeDocument/2006/relationships/slide" Target="slides/slide1.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buFont typeface="Arial" panose="020B0604020202020204" pitchFamily="34" charset="0"/>
              <a:buNone/>
              <a:defRPr sz="1200" noProof="1"/>
            </a:lvl1pPr>
          </a:lstStyle>
          <a:p>
            <a:pPr>
              <a:defRPr/>
            </a:pPr>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buFont typeface="Arial" panose="020B0604020202020204" pitchFamily="34" charset="0"/>
              <a:buNone/>
              <a:defRPr sz="1200" noProof="1"/>
            </a:lvl1pPr>
          </a:lstStyle>
          <a:p>
            <a:pPr>
              <a:defRPr/>
            </a:pPr>
            <a:fld id="{7CCA6C35-1156-4601-BE0B-5170A781ACF1}" type="datetimeFigureOut">
              <a:rPr lang="zh-CN" altLang="en-US"/>
            </a:fld>
            <a:endParaRPr lang="en-US"/>
          </a:p>
        </p:txBody>
      </p:sp>
      <p:sp>
        <p:nvSpPr>
          <p:cNvPr id="10244" name="Rectangle 4"/>
          <p:cNvSpPr>
            <a:spLocks noGrp="1" noRot="1" noChangeAspect="1" noChangeArrowheads="1"/>
          </p:cNvSpPr>
          <p:nvPr>
            <p:ph type="sldImg" idx="4294967295"/>
          </p:nvPr>
        </p:nvSpPr>
        <p:spPr bwMode="auto">
          <a:xfrm>
            <a:off x="1143000" y="6858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7173" name="Rectangle 5"/>
          <p:cNvSpPr>
            <a:spLocks noGrp="1" noChangeArrowheads="1"/>
          </p:cNvSpPr>
          <p:nvPr>
            <p:ph type="body" sz="quarter" idx="9"/>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buFont typeface="Arial" panose="020B0604020202020204" pitchFamily="34" charset="0"/>
              <a:buNone/>
              <a:defRPr sz="1200" noProof="1"/>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0" hangingPunct="0">
              <a:buFont typeface="Arial" panose="020B0604020202020204" pitchFamily="34" charset="0"/>
              <a:buNone/>
              <a:defRPr sz="1200" noProof="1"/>
            </a:lvl1pPr>
          </a:lstStyle>
          <a:p>
            <a:pPr>
              <a:defRPr/>
            </a:pPr>
            <a:fld id="{0AB06098-96C9-400C-98A3-4CB340ECF9CC}" type="slidenum">
              <a:rPr lang="zh-CN" altLang="en-US"/>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ChangeArrowheads="1" noTextEdit="1"/>
          </p:cNvSpPr>
          <p:nvPr>
            <p:ph type="sldImg" idx="4294967295"/>
          </p:nvPr>
        </p:nvSpPr>
        <p:spPr>
          <a:xfrm>
            <a:off x="381000" y="685800"/>
            <a:ext cx="6096000" cy="3429000"/>
          </a:xfrm>
        </p:spPr>
      </p:sp>
      <p:sp>
        <p:nvSpPr>
          <p:cNvPr id="12291" name="备注占位符 2"/>
          <p:cNvSpPr>
            <a:spLocks noGrp="1" noChangeArrowheads="1"/>
          </p:cNvSpPr>
          <p:nvPr>
            <p:ph type="body" idx="4294967295"/>
          </p:nvPr>
        </p:nvSpPr>
        <p:spPr/>
        <p:txBody>
          <a:bodyPr/>
          <a:lstStyle/>
          <a:p>
            <a:endParaRPr lang="zh-CN" altLang="en-US" smtClean="0"/>
          </a:p>
        </p:txBody>
      </p:sp>
      <p:sp>
        <p:nvSpPr>
          <p:cNvPr id="12292" name="灯片编号占位符 3"/>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434B4594-2AD9-45FD-BA32-3990632AC9F2}" type="slidenum">
              <a:rPr altLang="en-US" smtClean="0"/>
            </a:fld>
            <a:endParaRPr lang="zh-CN" altLang="zh-CN"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ChangeArrowheads="1" noTextEdit="1"/>
          </p:cNvSpPr>
          <p:nvPr>
            <p:ph type="sldImg" idx="4294967295"/>
          </p:nvPr>
        </p:nvSpPr>
        <p:spPr>
          <a:xfrm>
            <a:off x="381000" y="685800"/>
            <a:ext cx="6096000" cy="3429000"/>
          </a:xfrm>
        </p:spPr>
      </p:sp>
      <p:sp>
        <p:nvSpPr>
          <p:cNvPr id="30723" name="备注占位符 2"/>
          <p:cNvSpPr>
            <a:spLocks noGrp="1" noChangeArrowheads="1"/>
          </p:cNvSpPr>
          <p:nvPr>
            <p:ph type="body" idx="4294967295"/>
          </p:nvPr>
        </p:nvSpPr>
        <p:spPr/>
        <p:txBody>
          <a:bodyPr/>
          <a:lstStyle/>
          <a:p>
            <a:endParaRPr lang="zh-CN" altLang="en-US" smtClean="0"/>
          </a:p>
        </p:txBody>
      </p:sp>
      <p:sp>
        <p:nvSpPr>
          <p:cNvPr id="15364" name="灯片编号占位符 3"/>
          <p:cNvSpPr>
            <a:spLocks noGrp="1"/>
          </p:cNvSpPr>
          <p:nvPr>
            <p:ph type="sldNum" sz="quarter" idx="5"/>
          </p:nvPr>
        </p:nvSpPr>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fld id="{556F008C-6272-4855-A5F9-E41E6BF83BFD}" type="slidenum">
              <a:rPr lang="zh-CN" altLang="en-US" kern="0" smtClean="0">
                <a:sym typeface="+mn-ea"/>
              </a:rPr>
            </a:fld>
            <a:endParaRPr lang="en-US" altLang="zh-CN" kern="0">
              <a:sym typeface="+mn-ea"/>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ChangeArrowheads="1" noTextEdit="1"/>
          </p:cNvSpPr>
          <p:nvPr>
            <p:ph type="sldImg" idx="4294967295"/>
          </p:nvPr>
        </p:nvSpPr>
        <p:spPr>
          <a:xfrm>
            <a:off x="381000" y="685800"/>
            <a:ext cx="6096000" cy="3429000"/>
          </a:xfrm>
        </p:spPr>
      </p:sp>
      <p:sp>
        <p:nvSpPr>
          <p:cNvPr id="32771" name="备注占位符 2"/>
          <p:cNvSpPr>
            <a:spLocks noGrp="1" noChangeArrowheads="1"/>
          </p:cNvSpPr>
          <p:nvPr>
            <p:ph type="body" idx="4294967295"/>
          </p:nvPr>
        </p:nvSpPr>
        <p:spPr/>
        <p:txBody>
          <a:bodyPr/>
          <a:lstStyle/>
          <a:p>
            <a:endParaRPr lang="zh-CN" altLang="en-US" smtClean="0"/>
          </a:p>
        </p:txBody>
      </p:sp>
      <p:sp>
        <p:nvSpPr>
          <p:cNvPr id="15364" name="灯片编号占位符 3"/>
          <p:cNvSpPr>
            <a:spLocks noGrp="1"/>
          </p:cNvSpPr>
          <p:nvPr>
            <p:ph type="sldNum" sz="quarter" idx="5"/>
          </p:nvPr>
        </p:nvSpPr>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fld id="{B7494347-685E-4143-A3E5-9812DB7BF839}" type="slidenum">
              <a:rPr lang="zh-CN" altLang="en-US" kern="0" smtClean="0">
                <a:sym typeface="+mn-ea"/>
              </a:rPr>
            </a:fld>
            <a:endParaRPr lang="en-US" altLang="zh-CN" kern="0">
              <a:sym typeface="+mn-ea"/>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幻灯片图像占位符 1"/>
          <p:cNvSpPr>
            <a:spLocks noGrp="1" noRot="1" noChangeAspect="1" noChangeArrowheads="1" noTextEdit="1"/>
          </p:cNvSpPr>
          <p:nvPr>
            <p:ph type="sldImg" idx="4294967295"/>
          </p:nvPr>
        </p:nvSpPr>
        <p:spPr>
          <a:xfrm>
            <a:off x="381000" y="685800"/>
            <a:ext cx="6096000" cy="3429000"/>
          </a:xfrm>
        </p:spPr>
      </p:sp>
      <p:sp>
        <p:nvSpPr>
          <p:cNvPr id="34819" name="备注占位符 2"/>
          <p:cNvSpPr>
            <a:spLocks noGrp="1" noChangeArrowheads="1"/>
          </p:cNvSpPr>
          <p:nvPr>
            <p:ph type="body" idx="4294967295"/>
          </p:nvPr>
        </p:nvSpPr>
        <p:spPr/>
        <p:txBody>
          <a:bodyPr/>
          <a:lstStyle/>
          <a:p>
            <a:endParaRPr lang="zh-CN" altLang="en-US" smtClean="0"/>
          </a:p>
        </p:txBody>
      </p:sp>
      <p:sp>
        <p:nvSpPr>
          <p:cNvPr id="34820" name="灯片编号占位符 3"/>
          <p:cNvSpPr>
            <a:spLocks noGrp="1"/>
          </p:cNvSpPr>
          <p:nvPr>
            <p:ph type="sldNum" sz="quarter" idx="5"/>
          </p:nvPr>
        </p:nvSpPr>
        <p:spPr>
          <a:noFill/>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A717509F-D6A7-4542-B7F5-258E1B4B271B}" type="slidenum">
              <a:rPr altLang="en-US" smtClean="0">
                <a:solidFill>
                  <a:srgbClr val="000000"/>
                </a:solidFill>
                <a:sym typeface="+mn-ea"/>
              </a:rPr>
            </a:fld>
            <a:endParaRPr lang="zh-CN" altLang="zh-CN" smtClean="0">
              <a:solidFill>
                <a:srgbClr val="000000"/>
              </a:solidFill>
              <a:sym typeface="+mn-ea"/>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幻灯片图像占位符 1"/>
          <p:cNvSpPr>
            <a:spLocks noGrp="1" noRot="1" noChangeAspect="1" noChangeArrowheads="1" noTextEdit="1"/>
          </p:cNvSpPr>
          <p:nvPr>
            <p:ph type="sldImg" idx="4294967295"/>
          </p:nvPr>
        </p:nvSpPr>
        <p:spPr>
          <a:xfrm>
            <a:off x="381000" y="685800"/>
            <a:ext cx="6096000" cy="3429000"/>
          </a:xfrm>
        </p:spPr>
      </p:sp>
      <p:sp>
        <p:nvSpPr>
          <p:cNvPr id="36867" name="备注占位符 2"/>
          <p:cNvSpPr>
            <a:spLocks noGrp="1" noChangeArrowheads="1"/>
          </p:cNvSpPr>
          <p:nvPr>
            <p:ph type="body" idx="4294967295"/>
          </p:nvPr>
        </p:nvSpPr>
        <p:spPr/>
        <p:txBody>
          <a:bodyPr/>
          <a:lstStyle/>
          <a:p>
            <a:endParaRPr lang="zh-CN" altLang="en-US" smtClean="0"/>
          </a:p>
        </p:txBody>
      </p:sp>
      <p:sp>
        <p:nvSpPr>
          <p:cNvPr id="15364" name="灯片编号占位符 3"/>
          <p:cNvSpPr>
            <a:spLocks noGrp="1"/>
          </p:cNvSpPr>
          <p:nvPr>
            <p:ph type="sldNum" sz="quarter" idx="5"/>
          </p:nvPr>
        </p:nvSpPr>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fld id="{12804556-5313-4838-A4DB-C6E52F7B5CBD}" type="slidenum">
              <a:rPr lang="zh-CN" altLang="en-US" kern="0" smtClean="0">
                <a:sym typeface="+mn-ea"/>
              </a:rPr>
            </a:fld>
            <a:endParaRPr lang="en-US" altLang="zh-CN" kern="0">
              <a:sym typeface="+mn-ea"/>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ChangeArrowheads="1" noTextEdit="1"/>
          </p:cNvSpPr>
          <p:nvPr>
            <p:ph type="sldImg" idx="4294967295"/>
          </p:nvPr>
        </p:nvSpPr>
        <p:spPr>
          <a:xfrm>
            <a:off x="381000" y="685800"/>
            <a:ext cx="6096000" cy="3429000"/>
          </a:xfrm>
        </p:spPr>
      </p:sp>
      <p:sp>
        <p:nvSpPr>
          <p:cNvPr id="38915" name="备注占位符 2"/>
          <p:cNvSpPr>
            <a:spLocks noGrp="1" noChangeArrowheads="1"/>
          </p:cNvSpPr>
          <p:nvPr>
            <p:ph type="body" idx="4294967295"/>
          </p:nvPr>
        </p:nvSpPr>
        <p:spPr/>
        <p:txBody>
          <a:bodyPr/>
          <a:lstStyle/>
          <a:p>
            <a:endParaRPr lang="zh-CN" altLang="en-US" smtClean="0"/>
          </a:p>
        </p:txBody>
      </p:sp>
      <p:sp>
        <p:nvSpPr>
          <p:cNvPr id="15364" name="灯片编号占位符 3"/>
          <p:cNvSpPr>
            <a:spLocks noGrp="1"/>
          </p:cNvSpPr>
          <p:nvPr>
            <p:ph type="sldNum" sz="quarter" idx="5"/>
          </p:nvPr>
        </p:nvSpPr>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fld id="{066D3ACB-B338-412E-96A1-D10712B796D3}" type="slidenum">
              <a:rPr lang="zh-CN" altLang="en-US" kern="0" smtClean="0">
                <a:sym typeface="+mn-ea"/>
              </a:rPr>
            </a:fld>
            <a:endParaRPr lang="en-US" altLang="zh-CN" kern="0">
              <a:sym typeface="+mn-ea"/>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ChangeArrowheads="1" noTextEdit="1"/>
          </p:cNvSpPr>
          <p:nvPr>
            <p:ph type="sldImg" idx="4294967295"/>
          </p:nvPr>
        </p:nvSpPr>
        <p:spPr>
          <a:xfrm>
            <a:off x="381000" y="685800"/>
            <a:ext cx="6096000" cy="3429000"/>
          </a:xfrm>
        </p:spPr>
      </p:sp>
      <p:sp>
        <p:nvSpPr>
          <p:cNvPr id="40963" name="备注占位符 2"/>
          <p:cNvSpPr>
            <a:spLocks noGrp="1" noChangeArrowheads="1"/>
          </p:cNvSpPr>
          <p:nvPr>
            <p:ph type="body" idx="4294967295"/>
          </p:nvPr>
        </p:nvSpPr>
        <p:spPr/>
        <p:txBody>
          <a:bodyPr/>
          <a:lstStyle/>
          <a:p>
            <a:endParaRPr lang="zh-CN" altLang="en-US" smtClean="0"/>
          </a:p>
        </p:txBody>
      </p:sp>
      <p:sp>
        <p:nvSpPr>
          <p:cNvPr id="15364" name="灯片编号占位符 3"/>
          <p:cNvSpPr>
            <a:spLocks noGrp="1"/>
          </p:cNvSpPr>
          <p:nvPr>
            <p:ph type="sldNum" sz="quarter" idx="5"/>
          </p:nvPr>
        </p:nvSpPr>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fld id="{3B6A75AC-B731-47DA-A635-7985AD3B4561}" type="slidenum">
              <a:rPr lang="zh-CN" altLang="en-US" kern="0" smtClean="0">
                <a:sym typeface="+mn-ea"/>
              </a:rPr>
            </a:fld>
            <a:endParaRPr lang="en-US" altLang="zh-CN" kern="0">
              <a:sym typeface="+mn-ea"/>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ChangeArrowheads="1" noTextEdit="1"/>
          </p:cNvSpPr>
          <p:nvPr>
            <p:ph type="sldImg" idx="4294967295"/>
          </p:nvPr>
        </p:nvSpPr>
        <p:spPr>
          <a:xfrm>
            <a:off x="381000" y="685800"/>
            <a:ext cx="6096000" cy="3429000"/>
          </a:xfrm>
        </p:spPr>
      </p:sp>
      <p:sp>
        <p:nvSpPr>
          <p:cNvPr id="43011" name="备注占位符 2"/>
          <p:cNvSpPr>
            <a:spLocks noGrp="1" noChangeArrowheads="1"/>
          </p:cNvSpPr>
          <p:nvPr>
            <p:ph type="body" idx="4294967295"/>
          </p:nvPr>
        </p:nvSpPr>
        <p:spPr/>
        <p:txBody>
          <a:bodyPr/>
          <a:lstStyle/>
          <a:p>
            <a:endParaRPr lang="zh-CN" altLang="en-US" smtClean="0"/>
          </a:p>
        </p:txBody>
      </p:sp>
      <p:sp>
        <p:nvSpPr>
          <p:cNvPr id="15364" name="灯片编号占位符 3"/>
          <p:cNvSpPr>
            <a:spLocks noGrp="1"/>
          </p:cNvSpPr>
          <p:nvPr>
            <p:ph type="sldNum" sz="quarter" idx="5"/>
          </p:nvPr>
        </p:nvSpPr>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fld id="{ED07FF21-6BE6-4458-85D0-083823387861}" type="slidenum">
              <a:rPr lang="zh-CN" altLang="en-US" kern="0" smtClean="0">
                <a:sym typeface="+mn-ea"/>
              </a:rPr>
            </a:fld>
            <a:endParaRPr lang="en-US" altLang="zh-CN" kern="0">
              <a:sym typeface="+mn-ea"/>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幻灯片图像占位符 1"/>
          <p:cNvSpPr>
            <a:spLocks noGrp="1" noRot="1" noChangeAspect="1" noChangeArrowheads="1" noTextEdit="1"/>
          </p:cNvSpPr>
          <p:nvPr>
            <p:ph type="sldImg" idx="4294967295"/>
          </p:nvPr>
        </p:nvSpPr>
        <p:spPr>
          <a:xfrm>
            <a:off x="381000" y="685800"/>
            <a:ext cx="6096000" cy="3429000"/>
          </a:xfrm>
        </p:spPr>
      </p:sp>
      <p:sp>
        <p:nvSpPr>
          <p:cNvPr id="45059" name="备注占位符 2"/>
          <p:cNvSpPr>
            <a:spLocks noGrp="1" noChangeArrowheads="1"/>
          </p:cNvSpPr>
          <p:nvPr>
            <p:ph type="body" idx="4294967295"/>
          </p:nvPr>
        </p:nvSpPr>
        <p:spPr/>
        <p:txBody>
          <a:bodyPr/>
          <a:lstStyle/>
          <a:p>
            <a:endParaRPr lang="zh-CN" altLang="en-US" smtClean="0"/>
          </a:p>
        </p:txBody>
      </p:sp>
      <p:sp>
        <p:nvSpPr>
          <p:cNvPr id="15364" name="灯片编号占位符 3"/>
          <p:cNvSpPr>
            <a:spLocks noGrp="1"/>
          </p:cNvSpPr>
          <p:nvPr>
            <p:ph type="sldNum" sz="quarter" idx="5"/>
          </p:nvPr>
        </p:nvSpPr>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fld id="{74C18120-E8ED-4380-BBA0-A71307318881}" type="slidenum">
              <a:rPr lang="zh-CN" altLang="en-US" kern="0" smtClean="0">
                <a:sym typeface="+mn-ea"/>
              </a:rPr>
            </a:fld>
            <a:endParaRPr lang="en-US" altLang="zh-CN" kern="0">
              <a:sym typeface="+mn-ea"/>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ChangeArrowheads="1" noTextEdit="1"/>
          </p:cNvSpPr>
          <p:nvPr>
            <p:ph type="sldImg" idx="4294967295"/>
          </p:nvPr>
        </p:nvSpPr>
        <p:spPr>
          <a:xfrm>
            <a:off x="381000" y="685800"/>
            <a:ext cx="6096000" cy="3429000"/>
          </a:xfrm>
        </p:spPr>
      </p:sp>
      <p:sp>
        <p:nvSpPr>
          <p:cNvPr id="47107" name="备注占位符 2"/>
          <p:cNvSpPr>
            <a:spLocks noGrp="1" noChangeArrowheads="1"/>
          </p:cNvSpPr>
          <p:nvPr>
            <p:ph type="body" idx="4294967295"/>
          </p:nvPr>
        </p:nvSpPr>
        <p:spPr/>
        <p:txBody>
          <a:bodyPr/>
          <a:lstStyle/>
          <a:p>
            <a:endParaRPr lang="zh-CN" altLang="en-US" smtClean="0"/>
          </a:p>
        </p:txBody>
      </p:sp>
      <p:sp>
        <p:nvSpPr>
          <p:cNvPr id="15364" name="灯片编号占位符 3"/>
          <p:cNvSpPr>
            <a:spLocks noGrp="1"/>
          </p:cNvSpPr>
          <p:nvPr>
            <p:ph type="sldNum" sz="quarter" idx="5"/>
          </p:nvPr>
        </p:nvSpPr>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fld id="{F9766FF0-89FD-4A77-B020-4E3E8AA0F682}" type="slidenum">
              <a:rPr lang="zh-CN" altLang="en-US" kern="0" smtClean="0">
                <a:sym typeface="+mn-ea"/>
              </a:rPr>
            </a:fld>
            <a:endParaRPr lang="en-US" altLang="zh-CN" kern="0">
              <a:sym typeface="+mn-ea"/>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ChangeArrowheads="1" noTextEdit="1"/>
          </p:cNvSpPr>
          <p:nvPr>
            <p:ph type="sldImg" idx="4294967295"/>
          </p:nvPr>
        </p:nvSpPr>
        <p:spPr>
          <a:xfrm>
            <a:off x="381000" y="685800"/>
            <a:ext cx="6096000" cy="3429000"/>
          </a:xfrm>
        </p:spPr>
      </p:sp>
      <p:sp>
        <p:nvSpPr>
          <p:cNvPr id="49155" name="备注占位符 2"/>
          <p:cNvSpPr>
            <a:spLocks noGrp="1" noChangeArrowheads="1"/>
          </p:cNvSpPr>
          <p:nvPr>
            <p:ph type="body" idx="4294967295"/>
          </p:nvPr>
        </p:nvSpPr>
        <p:spPr/>
        <p:txBody>
          <a:bodyPr/>
          <a:lstStyle/>
          <a:p>
            <a:endParaRPr lang="zh-CN" altLang="en-US" smtClean="0"/>
          </a:p>
        </p:txBody>
      </p:sp>
      <p:sp>
        <p:nvSpPr>
          <p:cNvPr id="15364" name="灯片编号占位符 3"/>
          <p:cNvSpPr>
            <a:spLocks noGrp="1"/>
          </p:cNvSpPr>
          <p:nvPr>
            <p:ph type="sldNum" sz="quarter" idx="5"/>
          </p:nvPr>
        </p:nvSpPr>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fld id="{BCE55B7C-7310-48F2-886E-2A9DC1AC5C53}" type="slidenum">
              <a:rPr lang="zh-CN" altLang="en-US" kern="0" smtClean="0">
                <a:sym typeface="+mn-ea"/>
              </a:rPr>
            </a:fld>
            <a:endParaRPr lang="en-US" altLang="zh-CN" kern="0">
              <a:sym typeface="+mn-ea"/>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幻灯片图像占位符 1"/>
          <p:cNvSpPr>
            <a:spLocks noGrp="1" noRot="1" noChangeAspect="1" noTextEdit="1"/>
          </p:cNvSpPr>
          <p:nvPr>
            <p:ph type="sldImg"/>
          </p:nvPr>
        </p:nvSpPr>
        <p:spPr>
          <a:xfrm>
            <a:off x="381000" y="685800"/>
            <a:ext cx="6096000" cy="3429000"/>
          </a:xfrm>
        </p:spPr>
      </p:sp>
      <p:sp>
        <p:nvSpPr>
          <p:cNvPr id="14339" name="备注占位符 2"/>
          <p:cNvSpPr>
            <a:spLocks noGrp="1"/>
          </p:cNvSpPr>
          <p:nvPr>
            <p:ph type="body" idx="1"/>
          </p:nvPr>
        </p:nvSpPr>
        <p:spPr>
          <a:noFill/>
        </p:spPr>
        <p:txBody>
          <a:bodyPr/>
          <a:lstStyle/>
          <a:p>
            <a:endParaRPr lang="zh-CN" altLang="en-US" smtClean="0"/>
          </a:p>
        </p:txBody>
      </p:sp>
      <p:sp>
        <p:nvSpPr>
          <p:cNvPr id="14340" name="灯片编号占位符 3"/>
          <p:cNvSpPr>
            <a:spLocks noGrp="1"/>
          </p:cNvSpPr>
          <p:nvPr>
            <p:ph type="sldNum" sz="quarter" idx="5"/>
          </p:nvPr>
        </p:nvSpPr>
        <p:spPr>
          <a:noFill/>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B6F85550-543D-4069-A01B-E43DE5BF3586}" type="slidenum">
              <a:rPr altLang="en-US" smtClean="0">
                <a:solidFill>
                  <a:srgbClr val="000000"/>
                </a:solidFill>
              </a:rPr>
            </a:fld>
            <a:endParaRPr lang="zh-CN" altLang="en-US" smtClean="0">
              <a:solidFill>
                <a:srgbClr val="000000"/>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1"/>
          <p:cNvSpPr>
            <a:spLocks noGrp="1" noRot="1" noChangeAspect="1" noChangeArrowheads="1" noTextEdit="1"/>
          </p:cNvSpPr>
          <p:nvPr>
            <p:ph type="sldImg" idx="4294967295"/>
          </p:nvPr>
        </p:nvSpPr>
        <p:spPr>
          <a:xfrm>
            <a:off x="381000" y="685800"/>
            <a:ext cx="6096000" cy="3429000"/>
          </a:xfrm>
        </p:spPr>
      </p:sp>
      <p:sp>
        <p:nvSpPr>
          <p:cNvPr id="51203" name="备注占位符 2"/>
          <p:cNvSpPr>
            <a:spLocks noGrp="1" noChangeArrowheads="1"/>
          </p:cNvSpPr>
          <p:nvPr>
            <p:ph type="body" idx="4294967295"/>
          </p:nvPr>
        </p:nvSpPr>
        <p:spPr/>
        <p:txBody>
          <a:bodyPr/>
          <a:lstStyle/>
          <a:p>
            <a:endParaRPr lang="zh-CN" altLang="en-US" smtClean="0"/>
          </a:p>
        </p:txBody>
      </p:sp>
      <p:sp>
        <p:nvSpPr>
          <p:cNvPr id="15364" name="灯片编号占位符 3"/>
          <p:cNvSpPr>
            <a:spLocks noGrp="1"/>
          </p:cNvSpPr>
          <p:nvPr>
            <p:ph type="sldNum" sz="quarter" idx="5"/>
          </p:nvPr>
        </p:nvSpPr>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fld id="{8B44077E-0D82-4438-9562-B37927BA2E65}" type="slidenum">
              <a:rPr lang="zh-CN" altLang="en-US" kern="0" smtClean="0">
                <a:sym typeface="+mn-ea"/>
              </a:rPr>
            </a:fld>
            <a:endParaRPr lang="en-US" altLang="zh-CN" kern="0">
              <a:sym typeface="+mn-ea"/>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幻灯片图像占位符 1"/>
          <p:cNvSpPr>
            <a:spLocks noGrp="1" noRot="1" noChangeAspect="1" noChangeArrowheads="1" noTextEdit="1"/>
          </p:cNvSpPr>
          <p:nvPr>
            <p:ph type="sldImg" idx="4294967295"/>
          </p:nvPr>
        </p:nvSpPr>
        <p:spPr>
          <a:xfrm>
            <a:off x="381000" y="685800"/>
            <a:ext cx="6096000" cy="3429000"/>
          </a:xfrm>
        </p:spPr>
      </p:sp>
      <p:sp>
        <p:nvSpPr>
          <p:cNvPr id="53251" name="备注占位符 2"/>
          <p:cNvSpPr>
            <a:spLocks noGrp="1" noChangeArrowheads="1"/>
          </p:cNvSpPr>
          <p:nvPr>
            <p:ph type="body" idx="4294967295"/>
          </p:nvPr>
        </p:nvSpPr>
        <p:spPr/>
        <p:txBody>
          <a:bodyPr/>
          <a:lstStyle/>
          <a:p>
            <a:endParaRPr lang="zh-CN" altLang="en-US" smtClean="0"/>
          </a:p>
        </p:txBody>
      </p:sp>
      <p:sp>
        <p:nvSpPr>
          <p:cNvPr id="15364" name="灯片编号占位符 3"/>
          <p:cNvSpPr>
            <a:spLocks noGrp="1"/>
          </p:cNvSpPr>
          <p:nvPr>
            <p:ph type="sldNum" sz="quarter" idx="5"/>
          </p:nvPr>
        </p:nvSpPr>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fld id="{AD65786F-9206-45F9-B2FC-69A45F3546EB}" type="slidenum">
              <a:rPr lang="zh-CN" altLang="en-US" kern="0" smtClean="0">
                <a:sym typeface="+mn-ea"/>
              </a:rPr>
            </a:fld>
            <a:endParaRPr lang="en-US" altLang="zh-CN" kern="0">
              <a:sym typeface="+mn-ea"/>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ChangeArrowheads="1" noTextEdit="1"/>
          </p:cNvSpPr>
          <p:nvPr>
            <p:ph type="sldImg" idx="4294967295"/>
          </p:nvPr>
        </p:nvSpPr>
        <p:spPr>
          <a:xfrm>
            <a:off x="381000" y="685800"/>
            <a:ext cx="6096000" cy="3429000"/>
          </a:xfrm>
        </p:spPr>
      </p:sp>
      <p:sp>
        <p:nvSpPr>
          <p:cNvPr id="55299" name="备注占位符 2"/>
          <p:cNvSpPr>
            <a:spLocks noGrp="1" noChangeArrowheads="1"/>
          </p:cNvSpPr>
          <p:nvPr>
            <p:ph type="body" idx="4294967295"/>
          </p:nvPr>
        </p:nvSpPr>
        <p:spPr/>
        <p:txBody>
          <a:bodyPr/>
          <a:lstStyle/>
          <a:p>
            <a:endParaRPr lang="zh-CN" altLang="en-US" smtClean="0"/>
          </a:p>
        </p:txBody>
      </p:sp>
      <p:sp>
        <p:nvSpPr>
          <p:cNvPr id="55300" name="灯片编号占位符 3"/>
          <p:cNvSpPr>
            <a:spLocks noGrp="1"/>
          </p:cNvSpPr>
          <p:nvPr>
            <p:ph type="sldNum" sz="quarter" idx="5"/>
          </p:nvPr>
        </p:nvSpPr>
        <p:spPr>
          <a:noFill/>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43195FB1-2FA3-49D1-9083-4932BB20D499}" type="slidenum">
              <a:rPr altLang="en-US" smtClean="0">
                <a:solidFill>
                  <a:srgbClr val="000000"/>
                </a:solidFill>
                <a:sym typeface="+mn-ea"/>
              </a:rPr>
            </a:fld>
            <a:endParaRPr lang="zh-CN" altLang="zh-CN" smtClean="0">
              <a:solidFill>
                <a:srgbClr val="000000"/>
              </a:solidFill>
              <a:sym typeface="+mn-ea"/>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ChangeArrowheads="1" noTextEdit="1"/>
          </p:cNvSpPr>
          <p:nvPr>
            <p:ph type="sldImg" idx="4294967295"/>
          </p:nvPr>
        </p:nvSpPr>
        <p:spPr>
          <a:xfrm>
            <a:off x="381000" y="685800"/>
            <a:ext cx="6096000" cy="3429000"/>
          </a:xfrm>
        </p:spPr>
      </p:sp>
      <p:sp>
        <p:nvSpPr>
          <p:cNvPr id="57347" name="备注占位符 2"/>
          <p:cNvSpPr>
            <a:spLocks noGrp="1" noChangeArrowheads="1"/>
          </p:cNvSpPr>
          <p:nvPr>
            <p:ph type="body" idx="4294967295"/>
          </p:nvPr>
        </p:nvSpPr>
        <p:spPr/>
        <p:txBody>
          <a:bodyPr/>
          <a:lstStyle/>
          <a:p>
            <a:endParaRPr lang="zh-CN" altLang="en-US" smtClean="0"/>
          </a:p>
        </p:txBody>
      </p:sp>
      <p:sp>
        <p:nvSpPr>
          <p:cNvPr id="15364" name="灯片编号占位符 3"/>
          <p:cNvSpPr>
            <a:spLocks noGrp="1"/>
          </p:cNvSpPr>
          <p:nvPr>
            <p:ph type="sldNum" sz="quarter" idx="5"/>
          </p:nvPr>
        </p:nvSpPr>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fld id="{655EC21E-46F0-4D26-990E-063A12AB8D52}" type="slidenum">
              <a:rPr lang="zh-CN" altLang="en-US" kern="0" smtClean="0">
                <a:sym typeface="+mn-ea"/>
              </a:rPr>
            </a:fld>
            <a:endParaRPr lang="en-US" altLang="zh-CN" kern="0">
              <a:sym typeface="+mn-ea"/>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ChangeArrowheads="1" noTextEdit="1"/>
          </p:cNvSpPr>
          <p:nvPr>
            <p:ph type="sldImg" idx="4294967295"/>
          </p:nvPr>
        </p:nvSpPr>
        <p:spPr>
          <a:xfrm>
            <a:off x="381000" y="685800"/>
            <a:ext cx="6096000" cy="3429000"/>
          </a:xfrm>
        </p:spPr>
      </p:sp>
      <p:sp>
        <p:nvSpPr>
          <p:cNvPr id="59395" name="备注占位符 2"/>
          <p:cNvSpPr>
            <a:spLocks noGrp="1" noChangeArrowheads="1"/>
          </p:cNvSpPr>
          <p:nvPr>
            <p:ph type="body" idx="4294967295"/>
          </p:nvPr>
        </p:nvSpPr>
        <p:spPr/>
        <p:txBody>
          <a:bodyPr/>
          <a:lstStyle/>
          <a:p>
            <a:endParaRPr lang="zh-CN" altLang="en-US" smtClean="0"/>
          </a:p>
        </p:txBody>
      </p:sp>
      <p:sp>
        <p:nvSpPr>
          <p:cNvPr id="15364" name="灯片编号占位符 3"/>
          <p:cNvSpPr>
            <a:spLocks noGrp="1"/>
          </p:cNvSpPr>
          <p:nvPr>
            <p:ph type="sldNum" sz="quarter" idx="5"/>
          </p:nvPr>
        </p:nvSpPr>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fld id="{3657F8E5-3A2D-4B36-9D7A-11D86DABF3E9}" type="slidenum">
              <a:rPr lang="zh-CN" altLang="en-US" kern="0" smtClean="0">
                <a:sym typeface="+mn-ea"/>
              </a:rPr>
            </a:fld>
            <a:endParaRPr lang="en-US" altLang="zh-CN" kern="0">
              <a:sym typeface="+mn-ea"/>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1"/>
          <p:cNvSpPr>
            <a:spLocks noGrp="1" noRot="1" noChangeAspect="1" noChangeArrowheads="1" noTextEdit="1"/>
          </p:cNvSpPr>
          <p:nvPr>
            <p:ph type="sldImg" idx="4294967295"/>
          </p:nvPr>
        </p:nvSpPr>
        <p:spPr>
          <a:xfrm>
            <a:off x="381000" y="685800"/>
            <a:ext cx="6096000" cy="3429000"/>
          </a:xfrm>
        </p:spPr>
      </p:sp>
      <p:sp>
        <p:nvSpPr>
          <p:cNvPr id="61443" name="备注占位符 2"/>
          <p:cNvSpPr>
            <a:spLocks noGrp="1" noChangeArrowheads="1"/>
          </p:cNvSpPr>
          <p:nvPr>
            <p:ph type="body" idx="4294967295"/>
          </p:nvPr>
        </p:nvSpPr>
        <p:spPr/>
        <p:txBody>
          <a:bodyPr/>
          <a:lstStyle/>
          <a:p>
            <a:endParaRPr lang="zh-CN" altLang="en-US" smtClean="0"/>
          </a:p>
        </p:txBody>
      </p:sp>
      <p:sp>
        <p:nvSpPr>
          <p:cNvPr id="15364" name="灯片编号占位符 3"/>
          <p:cNvSpPr>
            <a:spLocks noGrp="1"/>
          </p:cNvSpPr>
          <p:nvPr>
            <p:ph type="sldNum" sz="quarter" idx="5"/>
          </p:nvPr>
        </p:nvSpPr>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fld id="{0E63AFB0-F1C5-4C9D-894D-584711DE2451}" type="slidenum">
              <a:rPr lang="zh-CN" altLang="en-US" kern="0" smtClean="0">
                <a:sym typeface="+mn-ea"/>
              </a:rPr>
            </a:fld>
            <a:endParaRPr lang="en-US" altLang="zh-CN" kern="0">
              <a:sym typeface="+mn-ea"/>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ChangeArrowheads="1" noTextEdit="1"/>
          </p:cNvSpPr>
          <p:nvPr>
            <p:ph type="sldImg" idx="4294967295"/>
          </p:nvPr>
        </p:nvSpPr>
        <p:spPr>
          <a:xfrm>
            <a:off x="381000" y="685800"/>
            <a:ext cx="6096000" cy="3429000"/>
          </a:xfrm>
        </p:spPr>
      </p:sp>
      <p:sp>
        <p:nvSpPr>
          <p:cNvPr id="63491" name="备注占位符 2"/>
          <p:cNvSpPr>
            <a:spLocks noGrp="1" noChangeArrowheads="1"/>
          </p:cNvSpPr>
          <p:nvPr>
            <p:ph type="body" idx="4294967295"/>
          </p:nvPr>
        </p:nvSpPr>
        <p:spPr/>
        <p:txBody>
          <a:bodyPr/>
          <a:lstStyle/>
          <a:p>
            <a:endParaRPr lang="zh-CN" altLang="en-US" smtClean="0"/>
          </a:p>
        </p:txBody>
      </p:sp>
      <p:sp>
        <p:nvSpPr>
          <p:cNvPr id="15364" name="灯片编号占位符 3"/>
          <p:cNvSpPr>
            <a:spLocks noGrp="1"/>
          </p:cNvSpPr>
          <p:nvPr>
            <p:ph type="sldNum" sz="quarter" idx="5"/>
          </p:nvPr>
        </p:nvSpPr>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fld id="{D0192AA8-08C4-4C1D-BFC8-B8B82B9A8F84}" type="slidenum">
              <a:rPr lang="zh-CN" altLang="en-US" kern="0" smtClean="0">
                <a:sym typeface="+mn-ea"/>
              </a:rPr>
            </a:fld>
            <a:endParaRPr lang="en-US" altLang="zh-CN" kern="0">
              <a:sym typeface="+mn-ea"/>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幻灯片图像占位符 1"/>
          <p:cNvSpPr>
            <a:spLocks noGrp="1" noRot="1" noChangeAspect="1" noChangeArrowheads="1" noTextEdit="1"/>
          </p:cNvSpPr>
          <p:nvPr>
            <p:ph type="sldImg" idx="4294967295"/>
          </p:nvPr>
        </p:nvSpPr>
        <p:spPr>
          <a:xfrm>
            <a:off x="381000" y="685800"/>
            <a:ext cx="6096000" cy="3429000"/>
          </a:xfrm>
        </p:spPr>
      </p:sp>
      <p:sp>
        <p:nvSpPr>
          <p:cNvPr id="65539" name="备注占位符 2"/>
          <p:cNvSpPr>
            <a:spLocks noGrp="1" noChangeArrowheads="1"/>
          </p:cNvSpPr>
          <p:nvPr>
            <p:ph type="body" idx="4294967295"/>
          </p:nvPr>
        </p:nvSpPr>
        <p:spPr/>
        <p:txBody>
          <a:bodyPr/>
          <a:lstStyle/>
          <a:p>
            <a:endParaRPr lang="zh-CN" altLang="en-US" smtClean="0"/>
          </a:p>
        </p:txBody>
      </p:sp>
      <p:sp>
        <p:nvSpPr>
          <p:cNvPr id="15364" name="灯片编号占位符 3"/>
          <p:cNvSpPr>
            <a:spLocks noGrp="1"/>
          </p:cNvSpPr>
          <p:nvPr>
            <p:ph type="sldNum" sz="quarter" idx="5"/>
          </p:nvPr>
        </p:nvSpPr>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fld id="{1BDA35BA-4554-4191-94F8-9DBB8BF4DDF7}" type="slidenum">
              <a:rPr lang="zh-CN" altLang="en-US" kern="0" smtClean="0">
                <a:sym typeface="+mn-ea"/>
              </a:rPr>
            </a:fld>
            <a:endParaRPr lang="en-US" altLang="zh-CN" kern="0">
              <a:sym typeface="+mn-ea"/>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幻灯片图像占位符 1"/>
          <p:cNvSpPr>
            <a:spLocks noGrp="1" noRot="1" noChangeAspect="1" noChangeArrowheads="1" noTextEdit="1"/>
          </p:cNvSpPr>
          <p:nvPr>
            <p:ph type="sldImg" idx="4294967295"/>
          </p:nvPr>
        </p:nvSpPr>
        <p:spPr>
          <a:xfrm>
            <a:off x="381000" y="685800"/>
            <a:ext cx="6096000" cy="3429000"/>
          </a:xfrm>
        </p:spPr>
      </p:sp>
      <p:sp>
        <p:nvSpPr>
          <p:cNvPr id="67587" name="备注占位符 2"/>
          <p:cNvSpPr>
            <a:spLocks noGrp="1" noChangeArrowheads="1"/>
          </p:cNvSpPr>
          <p:nvPr>
            <p:ph type="body" idx="4294967295"/>
          </p:nvPr>
        </p:nvSpPr>
        <p:spPr/>
        <p:txBody>
          <a:bodyPr/>
          <a:lstStyle/>
          <a:p>
            <a:endParaRPr lang="zh-CN" altLang="en-US" smtClean="0"/>
          </a:p>
        </p:txBody>
      </p:sp>
      <p:sp>
        <p:nvSpPr>
          <p:cNvPr id="67588" name="灯片编号占位符 3"/>
          <p:cNvSpPr>
            <a:spLocks noGrp="1"/>
          </p:cNvSpPr>
          <p:nvPr>
            <p:ph type="sldNum" sz="quarter" idx="5"/>
          </p:nvPr>
        </p:nvSpPr>
        <p:spPr>
          <a:noFill/>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6E0B95CE-ADA5-4F05-B5DC-D517E72B5FFF}" type="slidenum">
              <a:rPr altLang="en-US" smtClean="0">
                <a:solidFill>
                  <a:srgbClr val="000000"/>
                </a:solidFill>
                <a:sym typeface="+mn-ea"/>
              </a:rPr>
            </a:fld>
            <a:endParaRPr lang="zh-CN" altLang="zh-CN" smtClean="0">
              <a:solidFill>
                <a:srgbClr val="000000"/>
              </a:solidFill>
              <a:sym typeface="+mn-ea"/>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幻灯片图像占位符 1"/>
          <p:cNvSpPr>
            <a:spLocks noGrp="1" noRot="1" noChangeAspect="1" noChangeArrowheads="1" noTextEdit="1"/>
          </p:cNvSpPr>
          <p:nvPr>
            <p:ph type="sldImg" idx="4294967295"/>
          </p:nvPr>
        </p:nvSpPr>
        <p:spPr>
          <a:xfrm>
            <a:off x="381000" y="685800"/>
            <a:ext cx="6096000" cy="3429000"/>
          </a:xfrm>
        </p:spPr>
      </p:sp>
      <p:sp>
        <p:nvSpPr>
          <p:cNvPr id="69635" name="备注占位符 2"/>
          <p:cNvSpPr>
            <a:spLocks noGrp="1" noChangeArrowheads="1"/>
          </p:cNvSpPr>
          <p:nvPr>
            <p:ph type="body" idx="4294967295"/>
          </p:nvPr>
        </p:nvSpPr>
        <p:spPr/>
        <p:txBody>
          <a:bodyPr/>
          <a:lstStyle/>
          <a:p>
            <a:endParaRPr lang="zh-CN" altLang="en-US" smtClean="0"/>
          </a:p>
        </p:txBody>
      </p:sp>
      <p:sp>
        <p:nvSpPr>
          <p:cNvPr id="15364" name="灯片编号占位符 3"/>
          <p:cNvSpPr>
            <a:spLocks noGrp="1"/>
          </p:cNvSpPr>
          <p:nvPr>
            <p:ph type="sldNum" sz="quarter" idx="5"/>
          </p:nvPr>
        </p:nvSpPr>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fld id="{F1F4F43D-0245-4ED9-A5CD-DC76401F0AF8}" type="slidenum">
              <a:rPr lang="zh-CN" altLang="en-US" kern="0" smtClean="0">
                <a:sym typeface="+mn-ea"/>
              </a:rPr>
            </a:fld>
            <a:endParaRPr lang="en-US" altLang="zh-CN" kern="0">
              <a:sym typeface="+mn-ea"/>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幻灯片图像占位符 1"/>
          <p:cNvSpPr>
            <a:spLocks noGrp="1" noRot="1" noChangeAspect="1" noTextEdit="1"/>
          </p:cNvSpPr>
          <p:nvPr>
            <p:ph type="sldImg"/>
          </p:nvPr>
        </p:nvSpPr>
        <p:spPr>
          <a:xfrm>
            <a:off x="381000" y="685800"/>
            <a:ext cx="6096000" cy="3429000"/>
          </a:xfrm>
        </p:spPr>
      </p:sp>
      <p:sp>
        <p:nvSpPr>
          <p:cNvPr id="16387" name="备注占位符 2"/>
          <p:cNvSpPr>
            <a:spLocks noGrp="1"/>
          </p:cNvSpPr>
          <p:nvPr>
            <p:ph type="body" idx="1"/>
          </p:nvPr>
        </p:nvSpPr>
        <p:spPr>
          <a:noFill/>
        </p:spPr>
        <p:txBody>
          <a:bodyPr/>
          <a:lstStyle/>
          <a:p>
            <a:endParaRPr lang="zh-CN" altLang="en-US" smtClean="0"/>
          </a:p>
        </p:txBody>
      </p:sp>
      <p:sp>
        <p:nvSpPr>
          <p:cNvPr id="16388" name="灯片编号占位符 3"/>
          <p:cNvSpPr>
            <a:spLocks noGrp="1"/>
          </p:cNvSpPr>
          <p:nvPr>
            <p:ph type="sldNum" sz="quarter" idx="5"/>
          </p:nvPr>
        </p:nvSpPr>
        <p:spPr>
          <a:noFill/>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CD88E24D-4DC9-46E8-9094-5B47A061FA91}" type="slidenum">
              <a:rPr altLang="en-US" smtClean="0">
                <a:solidFill>
                  <a:srgbClr val="000000"/>
                </a:solidFill>
              </a:rPr>
            </a:fld>
            <a:endParaRPr lang="zh-CN" altLang="en-US" smtClean="0">
              <a:solidFill>
                <a:srgbClr val="000000"/>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幻灯片图像占位符 1"/>
          <p:cNvSpPr>
            <a:spLocks noGrp="1" noRot="1" noChangeAspect="1" noChangeArrowheads="1" noTextEdit="1"/>
          </p:cNvSpPr>
          <p:nvPr>
            <p:ph type="sldImg" idx="4294967295"/>
          </p:nvPr>
        </p:nvSpPr>
        <p:spPr>
          <a:xfrm>
            <a:off x="381000" y="685800"/>
            <a:ext cx="6096000" cy="3429000"/>
          </a:xfrm>
        </p:spPr>
      </p:sp>
      <p:sp>
        <p:nvSpPr>
          <p:cNvPr id="71683" name="备注占位符 2"/>
          <p:cNvSpPr>
            <a:spLocks noGrp="1" noChangeArrowheads="1"/>
          </p:cNvSpPr>
          <p:nvPr>
            <p:ph type="body" idx="4294967295"/>
          </p:nvPr>
        </p:nvSpPr>
        <p:spPr/>
        <p:txBody>
          <a:bodyPr/>
          <a:lstStyle/>
          <a:p>
            <a:endParaRPr lang="zh-CN" altLang="en-US" smtClean="0"/>
          </a:p>
        </p:txBody>
      </p:sp>
      <p:sp>
        <p:nvSpPr>
          <p:cNvPr id="15364" name="灯片编号占位符 3"/>
          <p:cNvSpPr>
            <a:spLocks noGrp="1"/>
          </p:cNvSpPr>
          <p:nvPr>
            <p:ph type="sldNum" sz="quarter" idx="5"/>
          </p:nvPr>
        </p:nvSpPr>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fld id="{C39F8B82-8135-4B07-BF87-3B00E6FE1FA0}" type="slidenum">
              <a:rPr lang="zh-CN" altLang="en-US" kern="0" smtClean="0">
                <a:sym typeface="+mn-ea"/>
              </a:rPr>
            </a:fld>
            <a:endParaRPr lang="en-US" altLang="zh-CN" kern="0">
              <a:sym typeface="+mn-ea"/>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幻灯片图像占位符 1"/>
          <p:cNvSpPr>
            <a:spLocks noGrp="1" noRot="1" noChangeAspect="1" noChangeArrowheads="1" noTextEdit="1"/>
          </p:cNvSpPr>
          <p:nvPr>
            <p:ph type="sldImg" idx="4294967295"/>
          </p:nvPr>
        </p:nvSpPr>
        <p:spPr>
          <a:xfrm>
            <a:off x="381000" y="685800"/>
            <a:ext cx="6096000" cy="3429000"/>
          </a:xfrm>
        </p:spPr>
      </p:sp>
      <p:sp>
        <p:nvSpPr>
          <p:cNvPr id="73731" name="备注占位符 2"/>
          <p:cNvSpPr>
            <a:spLocks noGrp="1" noChangeArrowheads="1"/>
          </p:cNvSpPr>
          <p:nvPr>
            <p:ph type="body" idx="4294967295"/>
          </p:nvPr>
        </p:nvSpPr>
        <p:spPr/>
        <p:txBody>
          <a:bodyPr/>
          <a:lstStyle/>
          <a:p>
            <a:endParaRPr lang="zh-CN" altLang="en-US" smtClean="0"/>
          </a:p>
        </p:txBody>
      </p:sp>
      <p:sp>
        <p:nvSpPr>
          <p:cNvPr id="15364" name="灯片编号占位符 3"/>
          <p:cNvSpPr>
            <a:spLocks noGrp="1"/>
          </p:cNvSpPr>
          <p:nvPr>
            <p:ph type="sldNum" sz="quarter" idx="5"/>
          </p:nvPr>
        </p:nvSpPr>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fld id="{B2CB36FF-EC55-4242-8052-5AD4A2BA3556}" type="slidenum">
              <a:rPr lang="zh-CN" altLang="en-US" kern="0" smtClean="0">
                <a:sym typeface="+mn-ea"/>
              </a:rPr>
            </a:fld>
            <a:endParaRPr lang="en-US" altLang="zh-CN" kern="0">
              <a:sym typeface="+mn-ea"/>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幻灯片图像占位符 1"/>
          <p:cNvSpPr>
            <a:spLocks noGrp="1" noRot="1" noChangeAspect="1" noChangeArrowheads="1" noTextEdit="1"/>
          </p:cNvSpPr>
          <p:nvPr>
            <p:ph type="sldImg" idx="4294967295"/>
          </p:nvPr>
        </p:nvSpPr>
        <p:spPr>
          <a:xfrm>
            <a:off x="381000" y="685800"/>
            <a:ext cx="6096000" cy="3429000"/>
          </a:xfrm>
        </p:spPr>
      </p:sp>
      <p:sp>
        <p:nvSpPr>
          <p:cNvPr id="75779" name="备注占位符 2"/>
          <p:cNvSpPr>
            <a:spLocks noGrp="1" noChangeArrowheads="1"/>
          </p:cNvSpPr>
          <p:nvPr>
            <p:ph type="body" idx="4294967295"/>
          </p:nvPr>
        </p:nvSpPr>
        <p:spPr/>
        <p:txBody>
          <a:bodyPr/>
          <a:lstStyle/>
          <a:p>
            <a:endParaRPr lang="zh-CN" altLang="en-US" smtClean="0"/>
          </a:p>
        </p:txBody>
      </p:sp>
      <p:sp>
        <p:nvSpPr>
          <p:cNvPr id="15364" name="灯片编号占位符 3"/>
          <p:cNvSpPr>
            <a:spLocks noGrp="1"/>
          </p:cNvSpPr>
          <p:nvPr>
            <p:ph type="sldNum" sz="quarter" idx="5"/>
          </p:nvPr>
        </p:nvSpPr>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fld id="{E3A3718E-8F72-4DF8-8DAA-BA1F437F18CD}" type="slidenum">
              <a:rPr lang="zh-CN" altLang="en-US" kern="0" smtClean="0">
                <a:sym typeface="+mn-ea"/>
              </a:rPr>
            </a:fld>
            <a:endParaRPr lang="en-US" altLang="zh-CN" kern="0">
              <a:sym typeface="+mn-ea"/>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幻灯片图像占位符 1"/>
          <p:cNvSpPr>
            <a:spLocks noGrp="1" noRot="1" noChangeAspect="1" noChangeArrowheads="1" noTextEdit="1"/>
          </p:cNvSpPr>
          <p:nvPr>
            <p:ph type="sldImg" idx="4294967295"/>
          </p:nvPr>
        </p:nvSpPr>
        <p:spPr>
          <a:xfrm>
            <a:off x="381000" y="685800"/>
            <a:ext cx="6096000" cy="3429000"/>
          </a:xfrm>
        </p:spPr>
      </p:sp>
      <p:sp>
        <p:nvSpPr>
          <p:cNvPr id="77827" name="备注占位符 2"/>
          <p:cNvSpPr>
            <a:spLocks noGrp="1" noChangeArrowheads="1"/>
          </p:cNvSpPr>
          <p:nvPr>
            <p:ph type="body" idx="4294967295"/>
          </p:nvPr>
        </p:nvSpPr>
        <p:spPr/>
        <p:txBody>
          <a:bodyPr/>
          <a:lstStyle/>
          <a:p>
            <a:endParaRPr lang="zh-CN" altLang="en-US" smtClean="0"/>
          </a:p>
        </p:txBody>
      </p:sp>
      <p:sp>
        <p:nvSpPr>
          <p:cNvPr id="15364" name="灯片编号占位符 3"/>
          <p:cNvSpPr>
            <a:spLocks noGrp="1"/>
          </p:cNvSpPr>
          <p:nvPr>
            <p:ph type="sldNum" sz="quarter" idx="5"/>
          </p:nvPr>
        </p:nvSpPr>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fld id="{3F2228E9-BA6E-4ED0-8CD1-53A6CC3F69F1}" type="slidenum">
              <a:rPr lang="zh-CN" altLang="en-US" kern="0" smtClean="0">
                <a:sym typeface="+mn-ea"/>
              </a:rPr>
            </a:fld>
            <a:endParaRPr lang="en-US" altLang="zh-CN" kern="0">
              <a:sym typeface="+mn-ea"/>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幻灯片图像占位符 1"/>
          <p:cNvSpPr>
            <a:spLocks noGrp="1" noRot="1" noChangeAspect="1" noChangeArrowheads="1" noTextEdit="1"/>
          </p:cNvSpPr>
          <p:nvPr>
            <p:ph type="sldImg" idx="4294967295"/>
          </p:nvPr>
        </p:nvSpPr>
        <p:spPr>
          <a:xfrm>
            <a:off x="381000" y="685800"/>
            <a:ext cx="6096000" cy="3429000"/>
          </a:xfrm>
        </p:spPr>
      </p:sp>
      <p:sp>
        <p:nvSpPr>
          <p:cNvPr id="81923" name="备注占位符 2"/>
          <p:cNvSpPr>
            <a:spLocks noGrp="1" noChangeArrowheads="1"/>
          </p:cNvSpPr>
          <p:nvPr>
            <p:ph type="body" idx="4294967295"/>
          </p:nvPr>
        </p:nvSpPr>
        <p:spPr/>
        <p:txBody>
          <a:bodyPr/>
          <a:lstStyle/>
          <a:p>
            <a:endParaRPr lang="zh-CN" altLang="en-US" smtClean="0"/>
          </a:p>
        </p:txBody>
      </p:sp>
      <p:sp>
        <p:nvSpPr>
          <p:cNvPr id="81924" name="灯片编号占位符 3"/>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EDDEB79E-73FC-43FB-8DDD-448B481DBBC9}" type="slidenum">
              <a:rPr altLang="en-US" smtClean="0"/>
            </a:fld>
            <a:endParaRPr lang="zh-CN" altLang="zh-CN"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幻灯片图像占位符 1"/>
          <p:cNvSpPr>
            <a:spLocks noGrp="1" noRot="1" noChangeAspect="1" noChangeArrowheads="1" noTextEdit="1"/>
          </p:cNvSpPr>
          <p:nvPr>
            <p:ph type="sldImg" idx="4294967295"/>
          </p:nvPr>
        </p:nvSpPr>
        <p:spPr>
          <a:xfrm>
            <a:off x="381000" y="685800"/>
            <a:ext cx="6096000" cy="3429000"/>
          </a:xfrm>
        </p:spPr>
      </p:sp>
      <p:sp>
        <p:nvSpPr>
          <p:cNvPr id="18435" name="备注占位符 2"/>
          <p:cNvSpPr>
            <a:spLocks noGrp="1" noChangeArrowheads="1"/>
          </p:cNvSpPr>
          <p:nvPr>
            <p:ph type="body" idx="4294967295"/>
          </p:nvPr>
        </p:nvSpPr>
        <p:spPr/>
        <p:txBody>
          <a:bodyPr/>
          <a:lstStyle/>
          <a:p>
            <a:endParaRPr lang="zh-CN" altLang="en-US" smtClean="0"/>
          </a:p>
        </p:txBody>
      </p:sp>
      <p:sp>
        <p:nvSpPr>
          <p:cNvPr id="18436" name="灯片编号占位符 3"/>
          <p:cNvSpPr>
            <a:spLocks noGrp="1"/>
          </p:cNvSpPr>
          <p:nvPr>
            <p:ph type="sldNum" sz="quarter" idx="5"/>
          </p:nvPr>
        </p:nvSpPr>
        <p:spPr>
          <a:noFill/>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50B3EC08-6514-4BEC-86CC-479B1486A149}" type="slidenum">
              <a:rPr altLang="en-US" smtClean="0">
                <a:solidFill>
                  <a:srgbClr val="000000"/>
                </a:solidFill>
                <a:sym typeface="+mn-ea"/>
              </a:rPr>
            </a:fld>
            <a:endParaRPr lang="zh-CN" altLang="zh-CN" smtClean="0">
              <a:solidFill>
                <a:srgbClr val="000000"/>
              </a:solidFill>
              <a:sym typeface="+mn-ea"/>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幻灯片图像占位符 1"/>
          <p:cNvSpPr>
            <a:spLocks noGrp="1" noRot="1" noChangeAspect="1" noChangeArrowheads="1" noTextEdit="1"/>
          </p:cNvSpPr>
          <p:nvPr>
            <p:ph type="sldImg" idx="4294967295"/>
          </p:nvPr>
        </p:nvSpPr>
        <p:spPr>
          <a:xfrm>
            <a:off x="381000" y="685800"/>
            <a:ext cx="6096000" cy="3429000"/>
          </a:xfrm>
        </p:spPr>
      </p:sp>
      <p:sp>
        <p:nvSpPr>
          <p:cNvPr id="20483" name="备注占位符 2"/>
          <p:cNvSpPr>
            <a:spLocks noGrp="1" noChangeArrowheads="1"/>
          </p:cNvSpPr>
          <p:nvPr>
            <p:ph type="body" idx="4294967295"/>
          </p:nvPr>
        </p:nvSpPr>
        <p:spPr/>
        <p:txBody>
          <a:bodyPr/>
          <a:lstStyle/>
          <a:p>
            <a:endParaRPr lang="zh-CN" altLang="en-US" smtClean="0"/>
          </a:p>
        </p:txBody>
      </p:sp>
      <p:sp>
        <p:nvSpPr>
          <p:cNvPr id="15364" name="灯片编号占位符 3"/>
          <p:cNvSpPr>
            <a:spLocks noGrp="1"/>
          </p:cNvSpPr>
          <p:nvPr>
            <p:ph type="sldNum" sz="quarter" idx="5"/>
          </p:nvPr>
        </p:nvSpPr>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fld id="{51062FB6-20DE-48FD-AE37-69D3216F4F3E}" type="slidenum">
              <a:rPr lang="zh-CN" altLang="en-US" kern="0" smtClean="0">
                <a:sym typeface="+mn-ea"/>
              </a:rPr>
            </a:fld>
            <a:endParaRPr lang="en-US" altLang="zh-CN" kern="0">
              <a:sym typeface="+mn-ea"/>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幻灯片图像占位符 1"/>
          <p:cNvSpPr>
            <a:spLocks noGrp="1" noRot="1" noChangeAspect="1" noChangeArrowheads="1" noTextEdit="1"/>
          </p:cNvSpPr>
          <p:nvPr>
            <p:ph type="sldImg" idx="4294967295"/>
          </p:nvPr>
        </p:nvSpPr>
        <p:spPr>
          <a:xfrm>
            <a:off x="381000" y="685800"/>
            <a:ext cx="6096000" cy="3429000"/>
          </a:xfrm>
        </p:spPr>
      </p:sp>
      <p:sp>
        <p:nvSpPr>
          <p:cNvPr id="22531" name="备注占位符 2"/>
          <p:cNvSpPr>
            <a:spLocks noGrp="1" noChangeArrowheads="1"/>
          </p:cNvSpPr>
          <p:nvPr>
            <p:ph type="body" idx="4294967295"/>
          </p:nvPr>
        </p:nvSpPr>
        <p:spPr/>
        <p:txBody>
          <a:bodyPr/>
          <a:lstStyle/>
          <a:p>
            <a:endParaRPr lang="zh-CN" altLang="en-US" smtClean="0"/>
          </a:p>
        </p:txBody>
      </p:sp>
      <p:sp>
        <p:nvSpPr>
          <p:cNvPr id="15364" name="灯片编号占位符 3"/>
          <p:cNvSpPr>
            <a:spLocks noGrp="1"/>
          </p:cNvSpPr>
          <p:nvPr>
            <p:ph type="sldNum" sz="quarter" idx="5"/>
          </p:nvPr>
        </p:nvSpPr>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fld id="{5FA4AB2F-FFA0-4962-A4EA-85B07C431CCF}" type="slidenum">
              <a:rPr lang="zh-CN" altLang="en-US" kern="0" smtClean="0">
                <a:sym typeface="+mn-ea"/>
              </a:rPr>
            </a:fld>
            <a:endParaRPr lang="en-US" altLang="zh-CN" kern="0">
              <a:sym typeface="+mn-ea"/>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ChangeArrowheads="1" noTextEdit="1"/>
          </p:cNvSpPr>
          <p:nvPr>
            <p:ph type="sldImg" idx="4294967295"/>
          </p:nvPr>
        </p:nvSpPr>
        <p:spPr>
          <a:xfrm>
            <a:off x="381000" y="685800"/>
            <a:ext cx="6096000" cy="3429000"/>
          </a:xfrm>
        </p:spPr>
      </p:sp>
      <p:sp>
        <p:nvSpPr>
          <p:cNvPr id="24579" name="备注占位符 2"/>
          <p:cNvSpPr>
            <a:spLocks noGrp="1" noChangeArrowheads="1"/>
          </p:cNvSpPr>
          <p:nvPr>
            <p:ph type="body" idx="4294967295"/>
          </p:nvPr>
        </p:nvSpPr>
        <p:spPr/>
        <p:txBody>
          <a:bodyPr/>
          <a:lstStyle/>
          <a:p>
            <a:endParaRPr lang="zh-CN" altLang="en-US" smtClean="0"/>
          </a:p>
        </p:txBody>
      </p:sp>
      <p:sp>
        <p:nvSpPr>
          <p:cNvPr id="15364" name="灯片编号占位符 3"/>
          <p:cNvSpPr>
            <a:spLocks noGrp="1"/>
          </p:cNvSpPr>
          <p:nvPr>
            <p:ph type="sldNum" sz="quarter" idx="5"/>
          </p:nvPr>
        </p:nvSpPr>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fld id="{8AEE6A90-A0FE-429A-BF75-1209CB5B4B7A}" type="slidenum">
              <a:rPr lang="zh-CN" altLang="en-US" kern="0" smtClean="0">
                <a:sym typeface="+mn-ea"/>
              </a:rPr>
            </a:fld>
            <a:endParaRPr lang="en-US" altLang="zh-CN" kern="0">
              <a:sym typeface="+mn-ea"/>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ChangeArrowheads="1" noTextEdit="1"/>
          </p:cNvSpPr>
          <p:nvPr>
            <p:ph type="sldImg" idx="4294967295"/>
          </p:nvPr>
        </p:nvSpPr>
        <p:spPr>
          <a:xfrm>
            <a:off x="381000" y="685800"/>
            <a:ext cx="6096000" cy="3429000"/>
          </a:xfrm>
        </p:spPr>
      </p:sp>
      <p:sp>
        <p:nvSpPr>
          <p:cNvPr id="26627" name="备注占位符 2"/>
          <p:cNvSpPr>
            <a:spLocks noGrp="1" noChangeArrowheads="1"/>
          </p:cNvSpPr>
          <p:nvPr>
            <p:ph type="body" idx="4294967295"/>
          </p:nvPr>
        </p:nvSpPr>
        <p:spPr/>
        <p:txBody>
          <a:bodyPr/>
          <a:lstStyle/>
          <a:p>
            <a:endParaRPr lang="zh-CN" altLang="en-US" smtClean="0"/>
          </a:p>
        </p:txBody>
      </p:sp>
      <p:sp>
        <p:nvSpPr>
          <p:cNvPr id="15364" name="灯片编号占位符 3"/>
          <p:cNvSpPr>
            <a:spLocks noGrp="1"/>
          </p:cNvSpPr>
          <p:nvPr>
            <p:ph type="sldNum" sz="quarter" idx="5"/>
          </p:nvPr>
        </p:nvSpPr>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fld id="{201496CC-53B7-43CF-B8A8-F3DF4CB1C15A}" type="slidenum">
              <a:rPr lang="zh-CN" altLang="en-US" kern="0" smtClean="0">
                <a:sym typeface="+mn-ea"/>
              </a:rPr>
            </a:fld>
            <a:endParaRPr lang="en-US" altLang="zh-CN" kern="0">
              <a:sym typeface="+mn-ea"/>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a:xfrm>
            <a:off x="381000" y="685800"/>
            <a:ext cx="6096000" cy="3429000"/>
          </a:xfrm>
        </p:spPr>
      </p:sp>
      <p:sp>
        <p:nvSpPr>
          <p:cNvPr id="28675" name="备注占位符 2"/>
          <p:cNvSpPr>
            <a:spLocks noGrp="1" noChangeArrowheads="1"/>
          </p:cNvSpPr>
          <p:nvPr>
            <p:ph type="body" idx="4294967295"/>
          </p:nvPr>
        </p:nvSpPr>
        <p:spPr/>
        <p:txBody>
          <a:bodyPr/>
          <a:lstStyle/>
          <a:p>
            <a:endParaRPr lang="zh-CN" altLang="en-US" smtClean="0"/>
          </a:p>
        </p:txBody>
      </p:sp>
      <p:sp>
        <p:nvSpPr>
          <p:cNvPr id="15364" name="灯片编号占位符 3"/>
          <p:cNvSpPr>
            <a:spLocks noGrp="1"/>
          </p:cNvSpPr>
          <p:nvPr>
            <p:ph type="sldNum" sz="quarter" idx="5"/>
          </p:nvPr>
        </p:nvSpPr>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fld id="{5284A92D-DA5D-4ADC-A087-8A4DD8364D90}" type="slidenum">
              <a:rPr lang="zh-CN" altLang="en-US" kern="0" smtClean="0">
                <a:sym typeface="+mn-ea"/>
              </a:rPr>
            </a:fld>
            <a:endParaRPr lang="en-US" altLang="zh-CN" kern="0">
              <a:sym typeface="+mn-ea"/>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advClick="0" advTm="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advClick="0" advTm="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advClick="0" advTm="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advClick="0" advTm="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4" name="Rectangle 5"/>
          <p:cNvSpPr>
            <a:spLocks noChangeArrowheads="1"/>
          </p:cNvSpPr>
          <p:nvPr userDrawn="1"/>
        </p:nvSpPr>
        <p:spPr bwMode="auto">
          <a:xfrm>
            <a:off x="0" y="6715125"/>
            <a:ext cx="12196763" cy="1428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endParaRPr lang="zh-CN" altLang="en-US" smtClean="0"/>
          </a:p>
        </p:txBody>
      </p:sp>
      <p:sp>
        <p:nvSpPr>
          <p:cNvPr id="5" name="Freeform 7"/>
          <p:cNvSpPr>
            <a:spLocks noChangeArrowheads="1"/>
          </p:cNvSpPr>
          <p:nvPr userDrawn="1"/>
        </p:nvSpPr>
        <p:spPr bwMode="auto">
          <a:xfrm>
            <a:off x="11660188" y="6249988"/>
            <a:ext cx="439737" cy="433387"/>
          </a:xfrm>
          <a:custGeom>
            <a:avLst/>
            <a:gdLst>
              <a:gd name="T0" fmla="*/ 0 w 684"/>
              <a:gd name="T1" fmla="*/ 2147483646 h 727"/>
              <a:gd name="T2" fmla="*/ 0 w 684"/>
              <a:gd name="T3" fmla="*/ 0 h 727"/>
              <a:gd name="T4" fmla="*/ 2147483646 w 684"/>
              <a:gd name="T5" fmla="*/ 2147483646 h 727"/>
              <a:gd name="T6" fmla="*/ 2147483646 w 684"/>
              <a:gd name="T7" fmla="*/ 0 h 727"/>
              <a:gd name="T8" fmla="*/ 2147483646 w 684"/>
              <a:gd name="T9" fmla="*/ 2147483646 h 727"/>
              <a:gd name="T10" fmla="*/ 0 w 684"/>
              <a:gd name="T11" fmla="*/ 2147483646 h 72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84" h="727">
                <a:moveTo>
                  <a:pt x="0" y="727"/>
                </a:moveTo>
                <a:lnTo>
                  <a:pt x="0" y="0"/>
                </a:lnTo>
                <a:lnTo>
                  <a:pt x="342" y="183"/>
                </a:lnTo>
                <a:lnTo>
                  <a:pt x="684" y="0"/>
                </a:lnTo>
                <a:lnTo>
                  <a:pt x="684" y="727"/>
                </a:lnTo>
                <a:lnTo>
                  <a:pt x="0" y="727"/>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 name="TextBox 3"/>
          <p:cNvSpPr txBox="1">
            <a:spLocks noChangeArrowheads="1"/>
          </p:cNvSpPr>
          <p:nvPr userDrawn="1"/>
        </p:nvSpPr>
        <p:spPr bwMode="auto">
          <a:xfrm>
            <a:off x="11652250" y="6345238"/>
            <a:ext cx="444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fld id="{ABF51BB2-C183-4AF0-A089-F5FC13F17097}" type="slidenum">
              <a:rPr lang="en-US" altLang="zh-CN" sz="1400" noProof="1" smtClean="0">
                <a:solidFill>
                  <a:schemeClr val="accent3"/>
                </a:solidFill>
                <a:latin typeface="+mj-ea"/>
                <a:ea typeface="+mj-ea"/>
                <a:sym typeface="+mn-ea"/>
              </a:rPr>
            </a:fld>
            <a:endParaRPr lang="zh-CN" altLang="en-US" sz="1400" noProof="1">
              <a:solidFill>
                <a:schemeClr val="accent3"/>
              </a:solidFill>
              <a:latin typeface="+mj-ea"/>
              <a:ea typeface="+mj-ea"/>
              <a:sym typeface="+mn-ea"/>
            </a:endParaRPr>
          </a:p>
        </p:txBody>
      </p:sp>
      <p:sp>
        <p:nvSpPr>
          <p:cNvPr id="2" name="标题 1"/>
          <p:cNvSpPr>
            <a:spLocks noGrp="1"/>
          </p:cNvSpPr>
          <p:nvPr>
            <p:ph type="title"/>
          </p:nvPr>
        </p:nvSpPr>
        <p:spPr/>
        <p:txBody>
          <a:bodyPr/>
          <a:lstStyle>
            <a:lvl1pPr>
              <a:defRPr>
                <a:solidFill>
                  <a:schemeClr val="accent1"/>
                </a:solidFill>
              </a:defRPr>
            </a:lvl1pPr>
          </a:lstStyle>
          <a:p>
            <a:r>
              <a:rPr lang="zh-CN" altLang="en-US" noProof="1"/>
              <a:t>单击此处编辑母版标题样式</a:t>
            </a:r>
            <a:endParaRPr lang="zh-CN" altLang="en-US" noProof="1"/>
          </a:p>
        </p:txBody>
      </p:sp>
      <p:sp>
        <p:nvSpPr>
          <p:cNvPr id="3" name="内容占位符 2"/>
          <p:cNvSpPr>
            <a:spLocks noGrp="1"/>
          </p:cNvSpPr>
          <p:nvPr>
            <p:ph idx="1"/>
          </p:nvPr>
        </p:nvSpPr>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advClick="0" advTm="0">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bg bwMode="auto">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a:t>单击此处编辑母版文本样式</a:t>
            </a:r>
            <a:endParaRPr lang="zh-CN" altLang="en-US" noProof="1"/>
          </a:p>
        </p:txBody>
      </p:sp>
    </p:spTree>
  </p:cSld>
  <p:clrMapOvr>
    <a:masterClrMapping/>
  </p:clrMapOvr>
  <p:transition advClick="0" advTm="0">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advClick="0" advTm="0">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endParaRPr lang="zh-CN" altLang="en-US" noProof="1"/>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endParaRPr lang="zh-CN" altLang="en-US" noProof="1"/>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advClick="0" advTm="0">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Tree>
  </p:cSld>
  <p:clrMapOvr>
    <a:masterClrMapping/>
  </p:clrMapOvr>
  <p:transition advClick="0" advTm="0">
    <p:rand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advClick="0" advTm="0">
    <p:rand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noProof="1"/>
              <a:t>单击此处编辑母版标题样式</a:t>
            </a:r>
            <a:endParaRPr lang="zh-CN" altLang="en-US" noProof="1"/>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endParaRPr lang="zh-CN" altLang="en-US" noProof="1"/>
          </a:p>
        </p:txBody>
      </p:sp>
    </p:spTree>
  </p:cSld>
  <p:clrMapOvr>
    <a:masterClrMapping/>
  </p:clrMapOvr>
  <p:transition advClick="0" advTm="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Rectangle 5"/>
          <p:cNvSpPr>
            <a:spLocks noChangeArrowheads="1"/>
          </p:cNvSpPr>
          <p:nvPr userDrawn="1"/>
        </p:nvSpPr>
        <p:spPr bwMode="auto">
          <a:xfrm>
            <a:off x="0" y="6715125"/>
            <a:ext cx="12196763" cy="142875"/>
          </a:xfrm>
          <a:prstGeom prst="rect">
            <a:avLst/>
          </a:prstGeom>
          <a:solidFill>
            <a:srgbClr val="C00000"/>
          </a:solidFill>
          <a:ln>
            <a:noFill/>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endParaRPr lang="zh-CN" altLang="en-US" smtClean="0"/>
          </a:p>
        </p:txBody>
      </p:sp>
      <p:sp>
        <p:nvSpPr>
          <p:cNvPr id="3" name="Line 8"/>
          <p:cNvSpPr>
            <a:spLocks noChangeShapeType="1"/>
          </p:cNvSpPr>
          <p:nvPr userDrawn="1"/>
        </p:nvSpPr>
        <p:spPr bwMode="auto">
          <a:xfrm>
            <a:off x="1033463" y="703263"/>
            <a:ext cx="10680700" cy="0"/>
          </a:xfrm>
          <a:prstGeom prst="line">
            <a:avLst/>
          </a:prstGeom>
          <a:noFill/>
          <a:ln w="12700">
            <a:solidFill>
              <a:schemeClr val="tx2"/>
            </a:solidFill>
            <a:prstDash val="dash"/>
            <a:miter lim="800000"/>
          </a:ln>
          <a:extLst>
            <a:ext uri="{909E8E84-426E-40DD-AFC4-6F175D3DCCD1}">
              <a14:hiddenFill xmlns:a14="http://schemas.microsoft.com/office/drawing/2010/main">
                <a:noFill/>
              </a14:hiddenFill>
            </a:ext>
          </a:extLst>
        </p:spPr>
        <p:txBody>
          <a:bodyPr/>
          <a:lstStyle/>
          <a:p>
            <a:endParaRPr lang="zh-CN" altLang="en-US"/>
          </a:p>
        </p:txBody>
      </p:sp>
      <p:pic>
        <p:nvPicPr>
          <p:cNvPr id="4" name="图片 7"/>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27000" y="44450"/>
            <a:ext cx="1193800"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6"/>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3" y="-458788"/>
            <a:ext cx="12192000" cy="5241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userDrawn="1"/>
        </p:nvSpPr>
        <p:spPr>
          <a:xfrm>
            <a:off x="-17463" y="-100013"/>
            <a:ext cx="12234863" cy="4625976"/>
          </a:xfrm>
          <a:prstGeom prst="rect">
            <a:avLst/>
          </a:prstGeom>
          <a:gradFill>
            <a:gsLst>
              <a:gs pos="0">
                <a:srgbClr val="FFC000">
                  <a:alpha val="3000"/>
                </a:srgbClr>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Sld>
  <p:clrMapOvr>
    <a:masterClrMapping/>
  </p:clrMapOvr>
  <p:transition advClick="0" advTm="0">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noProof="1"/>
              <a:t>单击此处编辑母版标题样式</a:t>
            </a:r>
            <a:endParaRPr lang="zh-CN" altLang="en-US" noProof="1"/>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endParaRPr lang="zh-CN" altLang="en-US" noProof="1"/>
          </a:p>
        </p:txBody>
      </p:sp>
    </p:spTree>
  </p:cSld>
  <p:clrMapOvr>
    <a:masterClrMapping/>
  </p:clrMapOvr>
  <p:transition advClick="0" advTm="0">
    <p:rand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advClick="0" advTm="0">
    <p:rand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advClick="0" advTm="0">
    <p:random/>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 name="图片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12196763" cy="683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advTm="0">
    <p:random/>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381125"/>
            <a:ext cx="12196763" cy="524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矩形 3"/>
          <p:cNvSpPr/>
          <p:nvPr userDrawn="1"/>
        </p:nvSpPr>
        <p:spPr>
          <a:xfrm>
            <a:off x="0" y="0"/>
            <a:ext cx="12196763" cy="9461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prstClr val="white"/>
              </a:solidFill>
            </a:endParaRPr>
          </a:p>
        </p:txBody>
      </p:sp>
      <p:pic>
        <p:nvPicPr>
          <p:cNvPr id="5" name="图片 8"/>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0" y="5751513"/>
            <a:ext cx="12196763"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9"/>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5645150"/>
            <a:ext cx="1042988" cy="121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0"/>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0291763" y="5621338"/>
            <a:ext cx="1905000" cy="995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11"/>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28600" y="93663"/>
            <a:ext cx="1219200"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a:xfrm>
            <a:off x="838527" y="81585"/>
            <a:ext cx="8556792" cy="865159"/>
          </a:xfrm>
        </p:spPr>
        <p:txBody>
          <a:bodyPr>
            <a:normAutofit/>
          </a:bodyPr>
          <a:lstStyle>
            <a:lvl1pPr algn="ctr">
              <a:defRPr sz="3200" b="1">
                <a:solidFill>
                  <a:schemeClr val="bg1"/>
                </a:solidFill>
              </a:defRPr>
            </a:lvl1pPr>
          </a:lstStyle>
          <a:p>
            <a:r>
              <a:rPr lang="zh-CN" altLang="en-US" dirty="0" smtClean="0"/>
              <a:t>单击此处编辑母版标题样式</a:t>
            </a:r>
            <a:endParaRPr lang="zh-CN" altLang="en-US" dirty="0"/>
          </a:p>
        </p:txBody>
      </p:sp>
    </p:spTree>
  </p:cSld>
  <p:clrMapOvr>
    <a:masterClrMapping/>
  </p:clrMapOvr>
  <p:transition advClick="0" advTm="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bwMode="auto">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a:t>单击此处编辑母版文本样式</a:t>
            </a:r>
            <a:endParaRPr lang="zh-CN" altLang="en-US" noProof="1"/>
          </a:p>
        </p:txBody>
      </p:sp>
    </p:spTree>
  </p:cSld>
  <p:clrMapOvr>
    <a:masterClrMapping/>
  </p:clrMapOvr>
  <p:transition advClick="0" advTm="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advClick="0" advTm="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endParaRPr lang="zh-CN" altLang="en-US" noProof="1"/>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endParaRPr lang="zh-CN" altLang="en-US" noProof="1"/>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advClick="0" advTm="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Tree>
  </p:cSld>
  <p:clrMapOvr>
    <a:masterClrMapping/>
  </p:clrMapOvr>
  <p:transition advClick="0" advTm="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advClick="0" advTm="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noProof="1"/>
              <a:t>单击此处编辑母版标题样式</a:t>
            </a:r>
            <a:endParaRPr lang="zh-CN" altLang="en-US" noProof="1"/>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endParaRPr lang="zh-CN" altLang="en-US" noProof="1"/>
          </a:p>
        </p:txBody>
      </p:sp>
    </p:spTree>
  </p:cSld>
  <p:clrMapOvr>
    <a:masterClrMapping/>
  </p:clrMapOvr>
  <p:transition advClick="0" advTm="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noProof="1"/>
              <a:t>单击此处编辑母版标题样式</a:t>
            </a:r>
            <a:endParaRPr lang="zh-CN" altLang="en-US" noProof="1"/>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endParaRPr lang="zh-CN" altLang="en-US" noProof="1"/>
          </a:p>
        </p:txBody>
      </p:sp>
    </p:spTree>
  </p:cSld>
  <p:clrMapOvr>
    <a:masterClrMapping/>
  </p:clrMapOvr>
  <p:transition advClick="0" advTm="0">
    <p:random/>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4.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image" Target="../media/image4.jpe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2"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idx="4294967295"/>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zh-CN" smtClean="0"/>
              <a:t>单击此处编辑母版标题样式</a:t>
            </a:r>
            <a:endParaRPr lang="zh-CN" altLang="zh-CN" smtClean="0"/>
          </a:p>
        </p:txBody>
      </p:sp>
      <p:sp>
        <p:nvSpPr>
          <p:cNvPr id="1027" name="Rectangle 3"/>
          <p:cNvSpPr>
            <a:spLocks noGrp="1" noChangeArrowheads="1"/>
          </p:cNvSpPr>
          <p:nvPr>
            <p:ph type="body" idx="9"/>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Click="0" advTm="0">
    <p:random/>
  </p:transition>
  <p:txStyles>
    <p:titleStyle>
      <a:lvl1pPr algn="l" rtl="0" eaLnBrk="0" fontAlgn="base" hangingPunct="0">
        <a:spcBef>
          <a:spcPct val="0"/>
        </a:spcBef>
        <a:spcAft>
          <a:spcPct val="0"/>
        </a:spcAft>
        <a:defRPr sz="2400">
          <a:solidFill>
            <a:schemeClr val="accent1"/>
          </a:solidFill>
          <a:latin typeface="+mj-lt"/>
          <a:ea typeface="微软雅黑" panose="020B0503020204020204" pitchFamily="34" charset="-122"/>
          <a:cs typeface="+mj-cs"/>
        </a:defRPr>
      </a:lvl1pPr>
      <a:lvl2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微软雅黑" panose="020B0503020204020204" pitchFamily="34" charset="-122"/>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2" cstate="print"/>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idx="4294967295"/>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zh-CN" smtClean="0"/>
              <a:t>单击此处编辑母版标题样式</a:t>
            </a:r>
            <a:endParaRPr lang="zh-CN" altLang="zh-CN" smtClean="0"/>
          </a:p>
        </p:txBody>
      </p:sp>
      <p:sp>
        <p:nvSpPr>
          <p:cNvPr id="2051" name="Rectangle 3"/>
          <p:cNvSpPr>
            <a:spLocks noGrp="1" noChangeArrowheads="1"/>
          </p:cNvSpPr>
          <p:nvPr>
            <p:ph type="body" idx="9"/>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advClick="0" advTm="0">
    <p:random/>
  </p:transition>
  <p:txStyles>
    <p:titleStyle>
      <a:lvl1pPr algn="l" rtl="0" eaLnBrk="0" fontAlgn="base" hangingPunct="0">
        <a:spcBef>
          <a:spcPct val="0"/>
        </a:spcBef>
        <a:spcAft>
          <a:spcPct val="0"/>
        </a:spcAft>
        <a:defRPr sz="2400">
          <a:solidFill>
            <a:schemeClr val="accent1"/>
          </a:solidFill>
          <a:latin typeface="+mj-lt"/>
          <a:ea typeface="微软雅黑" panose="020B0503020204020204" pitchFamily="34" charset="-122"/>
          <a:cs typeface="+mj-cs"/>
        </a:defRPr>
      </a:lvl1pPr>
      <a:lvl2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微软雅黑" panose="020B0503020204020204" pitchFamily="34" charset="-122"/>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标题占位符 1"/>
          <p:cNvSpPr>
            <a:spLocks noGrp="1"/>
          </p:cNvSpPr>
          <p:nvPr>
            <p:ph type="title"/>
          </p:nvPr>
        </p:nvSpPr>
        <p:spPr bwMode="auto">
          <a:xfrm>
            <a:off x="838200" y="365125"/>
            <a:ext cx="10520363"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3075" name="文本占位符 2"/>
          <p:cNvSpPr>
            <a:spLocks noGrp="1"/>
          </p:cNvSpPr>
          <p:nvPr>
            <p:ph type="body" idx="1"/>
          </p:nvPr>
        </p:nvSpPr>
        <p:spPr bwMode="auto">
          <a:xfrm>
            <a:off x="838200" y="1825625"/>
            <a:ext cx="10520363"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838200" y="6356350"/>
            <a:ext cx="2744788"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prstClr val="black">
                    <a:tint val="75000"/>
                  </a:prstClr>
                </a:solidFill>
                <a:latin typeface="微软雅黑" panose="020B0503020204020204" pitchFamily="34" charset="-122"/>
                <a:ea typeface="微软雅黑" panose="020B0503020204020204" pitchFamily="34" charset="-122"/>
              </a:defRPr>
            </a:lvl1pPr>
          </a:lstStyle>
          <a:p>
            <a:pPr>
              <a:defRPr/>
            </a:pPr>
            <a:fld id="{56EF1718-0D32-48FF-B4F5-251C703F8485}" type="datetimeFigureOut">
              <a:rPr lang="zh-CN" altLang="en-US"/>
            </a:fld>
            <a:endParaRPr lang="zh-CN" altLang="en-US"/>
          </a:p>
        </p:txBody>
      </p:sp>
      <p:sp>
        <p:nvSpPr>
          <p:cNvPr id="5" name="页脚占位符 4"/>
          <p:cNvSpPr>
            <a:spLocks noGrp="1"/>
          </p:cNvSpPr>
          <p:nvPr>
            <p:ph type="ftr" sz="quarter" idx="3"/>
          </p:nvPr>
        </p:nvSpPr>
        <p:spPr>
          <a:xfrm>
            <a:off x="4040188" y="6356350"/>
            <a:ext cx="4116387"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prstClr val="black">
                    <a:tint val="75000"/>
                  </a:prstClr>
                </a:solidFill>
                <a:latin typeface="微软雅黑" panose="020B0503020204020204" pitchFamily="34" charset="-122"/>
                <a:ea typeface="微软雅黑" panose="020B0503020204020204" pitchFamily="34" charset="-122"/>
              </a:defRPr>
            </a:lvl1pPr>
          </a:lstStyle>
          <a:p>
            <a:pPr>
              <a:defRPr/>
            </a:pPr>
            <a:endParaRPr lang="zh-CN" altLang="en-US"/>
          </a:p>
        </p:txBody>
      </p:sp>
      <p:sp>
        <p:nvSpPr>
          <p:cNvPr id="6" name="灯片编号占位符 5"/>
          <p:cNvSpPr>
            <a:spLocks noGrp="1"/>
          </p:cNvSpPr>
          <p:nvPr>
            <p:ph type="sldNum" sz="quarter" idx="4"/>
          </p:nvPr>
        </p:nvSpPr>
        <p:spPr>
          <a:xfrm>
            <a:off x="8613775" y="6356350"/>
            <a:ext cx="2744788"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prstClr val="black">
                    <a:tint val="75000"/>
                  </a:prstClr>
                </a:solidFill>
                <a:latin typeface="微软雅黑" panose="020B0503020204020204" pitchFamily="34" charset="-122"/>
                <a:ea typeface="微软雅黑" panose="020B0503020204020204" pitchFamily="34" charset="-122"/>
              </a:defRPr>
            </a:lvl1pPr>
          </a:lstStyle>
          <a:p>
            <a:pPr>
              <a:defRPr/>
            </a:pPr>
            <a:fld id="{21CB0654-4E46-4DFB-8F8C-2C5ADE15A170}"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Lst>
  <p:transition advClick="0" advTm="0">
    <p:random/>
  </p:transition>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2pPr>
      <a:lvl3pPr algn="l" rtl="0" eaLnBrk="0" fontAlgn="base" hangingPunct="0">
        <a:lnSpc>
          <a:spcPct val="90000"/>
        </a:lnSpc>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3pPr>
      <a:lvl4pPr algn="l" rtl="0" eaLnBrk="0" fontAlgn="base" hangingPunct="0">
        <a:lnSpc>
          <a:spcPct val="90000"/>
        </a:lnSpc>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4pPr>
      <a:lvl5pPr algn="l" rtl="0" eaLnBrk="0" fontAlgn="base" hangingPunct="0">
        <a:lnSpc>
          <a:spcPct val="90000"/>
        </a:lnSpc>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5pPr>
      <a:lvl6pPr marL="457200" algn="l" rtl="0" fontAlgn="base">
        <a:lnSpc>
          <a:spcPct val="90000"/>
        </a:lnSpc>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6pPr>
      <a:lvl7pPr marL="914400" algn="l" rtl="0" fontAlgn="base">
        <a:lnSpc>
          <a:spcPct val="90000"/>
        </a:lnSpc>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7pPr>
      <a:lvl8pPr marL="1371600" algn="l" rtl="0" fontAlgn="base">
        <a:lnSpc>
          <a:spcPct val="90000"/>
        </a:lnSpc>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8pPr>
      <a:lvl9pPr marL="1828800" algn="l" rtl="0" fontAlgn="base">
        <a:lnSpc>
          <a:spcPct val="90000"/>
        </a:lnSpc>
        <a:spcBef>
          <a:spcPct val="0"/>
        </a:spcBef>
        <a:spcAft>
          <a:spcPct val="0"/>
        </a:spcAft>
        <a:defRPr sz="4400">
          <a:solidFill>
            <a:schemeClr val="tx1"/>
          </a:solidFill>
          <a:latin typeface="微软雅黑" panose="020B0503020204020204" pitchFamily="34" charset="-122"/>
          <a:ea typeface="微软雅黑" panose="020B050302020402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18.png"/><Relationship Id="rId8" Type="http://schemas.openxmlformats.org/officeDocument/2006/relationships/image" Target="../media/image17.png"/><Relationship Id="rId7" Type="http://schemas.openxmlformats.org/officeDocument/2006/relationships/image" Target="../media/image16.png"/><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11.png"/><Relationship Id="rId11" Type="http://schemas.openxmlformats.org/officeDocument/2006/relationships/notesSlide" Target="../notesSlides/notesSlide1.xml"/><Relationship Id="rId10" Type="http://schemas.openxmlformats.org/officeDocument/2006/relationships/slideLayout" Target="../slideLayouts/slideLayout1.xml"/><Relationship Id="rId1" Type="http://schemas.openxmlformats.org/officeDocument/2006/relationships/image" Target="../media/image10.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1.xml"/><Relationship Id="rId4" Type="http://schemas.openxmlformats.org/officeDocument/2006/relationships/image" Target="../media/image25.png"/><Relationship Id="rId3" Type="http://schemas.openxmlformats.org/officeDocument/2006/relationships/image" Target="../media/image26.png"/><Relationship Id="rId2" Type="http://schemas.openxmlformats.org/officeDocument/2006/relationships/image" Target="../media/image11.png"/><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2.xml"/><Relationship Id="rId2" Type="http://schemas.openxmlformats.org/officeDocument/2006/relationships/image" Target="../media/image28.jpeg"/><Relationship Id="rId1" Type="http://schemas.openxmlformats.org/officeDocument/2006/relationships/image" Target="../media/image27.jpe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2.xml"/><Relationship Id="rId2" Type="http://schemas.openxmlformats.org/officeDocument/2006/relationships/image" Target="../media/image30.jpeg"/><Relationship Id="rId1" Type="http://schemas.openxmlformats.org/officeDocument/2006/relationships/image" Target="../media/image29.jpe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2.xml"/><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image" Target="../media/image31.jpe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2.xml"/><Relationship Id="rId2" Type="http://schemas.openxmlformats.org/officeDocument/2006/relationships/image" Target="../media/image35.png"/><Relationship Id="rId1" Type="http://schemas.openxmlformats.org/officeDocument/2006/relationships/image" Target="../media/image34.jpe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2.xml"/><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image" Target="../media/image36.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image" Target="../media/image39.jpe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2.xml"/><Relationship Id="rId2" Type="http://schemas.openxmlformats.org/officeDocument/2006/relationships/image" Target="../media/image41.jpeg"/><Relationship Id="rId1" Type="http://schemas.openxmlformats.org/officeDocument/2006/relationships/image" Target="../media/image40.jpeg"/></Relationships>
</file>

<file path=ppt/slides/_rels/slide2.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23.xml"/><Relationship Id="rId4" Type="http://schemas.openxmlformats.org/officeDocument/2006/relationships/image" Target="../media/image22.png"/><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image" Target="../media/image42.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image" Target="../media/image43.jpeg"/></Relationships>
</file>

<file path=ppt/slides/_rels/slide22.xml.rels><?xml version="1.0" encoding="UTF-8" standalone="yes"?>
<Relationships xmlns="http://schemas.openxmlformats.org/package/2006/relationships"><Relationship Id="rId6" Type="http://schemas.openxmlformats.org/officeDocument/2006/relationships/notesSlide" Target="../notesSlides/notesSlide22.xml"/><Relationship Id="rId5" Type="http://schemas.openxmlformats.org/officeDocument/2006/relationships/slideLayout" Target="../slideLayouts/slideLayout1.xml"/><Relationship Id="rId4" Type="http://schemas.openxmlformats.org/officeDocument/2006/relationships/image" Target="../media/image25.png"/><Relationship Id="rId3" Type="http://schemas.openxmlformats.org/officeDocument/2006/relationships/image" Target="../media/image26.png"/><Relationship Id="rId2" Type="http://schemas.openxmlformats.org/officeDocument/2006/relationships/image" Target="../media/image11.png"/><Relationship Id="rId1"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image" Target="../media/image44.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image" Target="../media/image45.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image" Target="../media/image46.png"/></Relationships>
</file>

<file path=ppt/slides/_rels/slide28.xml.rels><?xml version="1.0" encoding="UTF-8" standalone="yes"?>
<Relationships xmlns="http://schemas.openxmlformats.org/package/2006/relationships"><Relationship Id="rId6" Type="http://schemas.openxmlformats.org/officeDocument/2006/relationships/notesSlide" Target="../notesSlides/notesSlide28.xml"/><Relationship Id="rId5" Type="http://schemas.openxmlformats.org/officeDocument/2006/relationships/slideLayout" Target="../slideLayouts/slideLayout1.xml"/><Relationship Id="rId4" Type="http://schemas.openxmlformats.org/officeDocument/2006/relationships/image" Target="../media/image25.png"/><Relationship Id="rId3" Type="http://schemas.openxmlformats.org/officeDocument/2006/relationships/image" Target="../media/image26.png"/><Relationship Id="rId2" Type="http://schemas.openxmlformats.org/officeDocument/2006/relationships/image" Target="../media/image11.png"/><Relationship Id="rId1" Type="http://schemas.openxmlformats.org/officeDocument/2006/relationships/image" Target="../media/image10.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2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image" Target="../media/image47.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2.xml"/><Relationship Id="rId2" Type="http://schemas.openxmlformats.org/officeDocument/2006/relationships/tags" Target="../tags/tag1.xml"/><Relationship Id="rId1" Type="http://schemas.openxmlformats.org/officeDocument/2006/relationships/image" Target="../media/image48.jpe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image" Target="../media/image49.png"/></Relationships>
</file>

<file path=ppt/slides/_rels/slide34.xml.rels><?xml version="1.0" encoding="UTF-8" standalone="yes"?>
<Relationships xmlns="http://schemas.openxmlformats.org/package/2006/relationships"><Relationship Id="rId9" Type="http://schemas.openxmlformats.org/officeDocument/2006/relationships/notesSlide" Target="../notesSlides/notesSlide34.xml"/><Relationship Id="rId8" Type="http://schemas.openxmlformats.org/officeDocument/2006/relationships/slideLayout" Target="../slideLayouts/slideLayout1.xml"/><Relationship Id="rId7" Type="http://schemas.openxmlformats.org/officeDocument/2006/relationships/image" Target="../media/image17.png"/><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1.xml"/><Relationship Id="rId4" Type="http://schemas.openxmlformats.org/officeDocument/2006/relationships/image" Target="../media/image25.png"/><Relationship Id="rId3" Type="http://schemas.openxmlformats.org/officeDocument/2006/relationships/image" Target="../media/image26.png"/><Relationship Id="rId2" Type="http://schemas.openxmlformats.org/officeDocument/2006/relationships/image" Target="../media/image11.png"/><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rcRect b="17625"/>
          <a:stretch>
            <a:fillRect/>
          </a:stretch>
        </p:blipFill>
        <p:spPr bwMode="auto">
          <a:xfrm>
            <a:off x="0" y="0"/>
            <a:ext cx="121967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488"/>
            <a:ext cx="12196763" cy="645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矩形 6"/>
          <p:cNvSpPr>
            <a:spLocks noChangeArrowheads="1"/>
          </p:cNvSpPr>
          <p:nvPr/>
        </p:nvSpPr>
        <p:spPr bwMode="auto">
          <a:xfrm>
            <a:off x="7754938" y="2060575"/>
            <a:ext cx="24923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sz="3600" b="1" dirty="0">
                <a:latin typeface="+mn-lt"/>
                <a:ea typeface="+mn-ea"/>
                <a:cs typeface="+mn-ea"/>
                <a:sym typeface="+mn-lt"/>
              </a:rPr>
              <a:t>永远在路上</a:t>
            </a:r>
            <a:endParaRPr lang="zh-CN" altLang="en-US" sz="3600" b="1" dirty="0">
              <a:latin typeface="+mn-lt"/>
              <a:ea typeface="+mn-ea"/>
              <a:cs typeface="+mn-ea"/>
              <a:sym typeface="+mn-lt"/>
            </a:endParaRPr>
          </a:p>
        </p:txBody>
      </p:sp>
      <p:sp>
        <p:nvSpPr>
          <p:cNvPr id="8197" name="矩形 14"/>
          <p:cNvSpPr>
            <a:spLocks noChangeArrowheads="1"/>
          </p:cNvSpPr>
          <p:nvPr/>
        </p:nvSpPr>
        <p:spPr bwMode="auto">
          <a:xfrm>
            <a:off x="2041525" y="2932113"/>
            <a:ext cx="7920038"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r>
              <a:rPr lang="zh-CN" altLang="en-US" sz="2800" dirty="0">
                <a:solidFill>
                  <a:schemeClr val="bg1"/>
                </a:solidFill>
                <a:latin typeface="+mn-lt"/>
                <a:ea typeface="+mn-ea"/>
                <a:cs typeface="+mn-ea"/>
                <a:sym typeface="+mn-lt"/>
              </a:rPr>
              <a:t>深刻领会全面从严治党的基本要求和重大意义</a:t>
            </a:r>
            <a:endParaRPr lang="zh-CN" altLang="en-US" sz="2800" dirty="0">
              <a:solidFill>
                <a:schemeClr val="bg1"/>
              </a:solidFill>
              <a:latin typeface="+mn-lt"/>
              <a:ea typeface="+mn-ea"/>
              <a:cs typeface="+mn-ea"/>
              <a:sym typeface="+mn-lt"/>
            </a:endParaRPr>
          </a:p>
        </p:txBody>
      </p:sp>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41525" y="1751013"/>
            <a:ext cx="5643563"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rcRect b="9441"/>
          <a:stretch>
            <a:fillRect/>
          </a:stretch>
        </p:blipFill>
        <p:spPr bwMode="auto">
          <a:xfrm>
            <a:off x="0" y="4889500"/>
            <a:ext cx="12196763" cy="206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5" cstate="print">
            <a:extLst>
              <a:ext uri="{28A0092B-C50C-407E-A947-70E740481C1C}">
                <a14:useLocalDpi xmlns:a14="http://schemas.microsoft.com/office/drawing/2010/main" val="0"/>
              </a:ext>
            </a:extLst>
          </a:blip>
          <a:srcRect l="19344" t="9998" r="8449" b="18140"/>
          <a:stretch>
            <a:fillRect/>
          </a:stretch>
        </p:blipFill>
        <p:spPr bwMode="auto">
          <a:xfrm>
            <a:off x="5235575" y="628650"/>
            <a:ext cx="1609725" cy="112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图片 9"/>
          <p:cNvPicPr>
            <a:picLocks noChangeAspect="1"/>
          </p:cNvPicPr>
          <p:nvPr/>
        </p:nvPicPr>
        <p:blipFill>
          <a:blip r:embed="rId6" cstate="print">
            <a:extLst>
              <a:ext uri="{28A0092B-C50C-407E-A947-70E740481C1C}">
                <a14:useLocalDpi xmlns:a14="http://schemas.microsoft.com/office/drawing/2010/main" val="0"/>
              </a:ext>
            </a:extLst>
          </a:blip>
          <a:srcRect l="27940" t="12022" r="22685" b="4305"/>
          <a:stretch>
            <a:fillRect/>
          </a:stretch>
        </p:blipFill>
        <p:spPr bwMode="auto">
          <a:xfrm>
            <a:off x="0" y="2497138"/>
            <a:ext cx="2801938" cy="429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7"/>
          <p:cNvPicPr>
            <a:picLocks noChangeAspect="1"/>
          </p:cNvPicPr>
          <p:nvPr/>
        </p:nvPicPr>
        <p:blipFill>
          <a:blip r:embed="rId7" cstate="print">
            <a:extLst>
              <a:ext uri="{28A0092B-C50C-407E-A947-70E740481C1C}">
                <a14:useLocalDpi xmlns:a14="http://schemas.microsoft.com/office/drawing/2010/main" val="0"/>
              </a:ext>
            </a:extLst>
          </a:blip>
          <a:srcRect l="10422" t="3246" r="18839" b="13046"/>
          <a:stretch>
            <a:fillRect/>
          </a:stretch>
        </p:blipFill>
        <p:spPr bwMode="auto">
          <a:xfrm>
            <a:off x="9309100" y="2819400"/>
            <a:ext cx="2887663" cy="341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3"/>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175" y="5402263"/>
            <a:ext cx="12196763" cy="150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建党伟业背景音乐 红旗颂.mp3">
            <a:hlinkClick r:id="" action="ppaction://media"/>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2639675" y="-700088"/>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42" presetClass="entr" presetSubtype="0" fill="hold" nodeType="withEffect">
                                  <p:stCondLst>
                                    <p:cond delay="15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28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2" presetClass="entr" presetSubtype="8" fill="hold" nodeType="withEffect">
                                  <p:stCondLst>
                                    <p:cond delay="38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0-#ppt_w/2"/>
                                          </p:val>
                                        </p:tav>
                                        <p:tav tm="100000">
                                          <p:val>
                                            <p:strVal val="#ppt_x"/>
                                          </p:val>
                                        </p:tav>
                                      </p:tavLst>
                                    </p:anim>
                                    <p:anim calcmode="lin" valueType="num">
                                      <p:cBhvr additive="base">
                                        <p:cTn id="23" dur="50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10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1+#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par>
                                <p:cTn id="28" presetID="53" presetClass="entr" presetSubtype="16" fill="hold" nodeType="withEffect">
                                  <p:stCondLst>
                                    <p:cond delay="700"/>
                                  </p:stCondLst>
                                  <p:childTnLst>
                                    <p:set>
                                      <p:cBhvr>
                                        <p:cTn id="29" dur="1" fill="hold">
                                          <p:stCondLst>
                                            <p:cond delay="0"/>
                                          </p:stCondLst>
                                        </p:cTn>
                                        <p:tgtEl>
                                          <p:spTgt spid="7"/>
                                        </p:tgtEl>
                                        <p:attrNameLst>
                                          <p:attrName>style.visibility</p:attrName>
                                        </p:attrNameLst>
                                      </p:cBhvr>
                                      <p:to>
                                        <p:strVal val="visible"/>
                                      </p:to>
                                    </p:set>
                                    <p:anim calcmode="lin" valueType="num">
                                      <p:cBhvr>
                                        <p:cTn id="30" dur="1000" fill="hold"/>
                                        <p:tgtEl>
                                          <p:spTgt spid="7"/>
                                        </p:tgtEl>
                                        <p:attrNameLst>
                                          <p:attrName>ppt_w</p:attrName>
                                        </p:attrNameLst>
                                      </p:cBhvr>
                                      <p:tavLst>
                                        <p:tav tm="0">
                                          <p:val>
                                            <p:fltVal val="0"/>
                                          </p:val>
                                        </p:tav>
                                        <p:tav tm="100000">
                                          <p:val>
                                            <p:strVal val="#ppt_w"/>
                                          </p:val>
                                        </p:tav>
                                      </p:tavLst>
                                    </p:anim>
                                    <p:anim calcmode="lin" valueType="num">
                                      <p:cBhvr>
                                        <p:cTn id="31" dur="1000" fill="hold"/>
                                        <p:tgtEl>
                                          <p:spTgt spid="7"/>
                                        </p:tgtEl>
                                        <p:attrNameLst>
                                          <p:attrName>ppt_h</p:attrName>
                                        </p:attrNameLst>
                                      </p:cBhvr>
                                      <p:tavLst>
                                        <p:tav tm="0">
                                          <p:val>
                                            <p:fltVal val="0"/>
                                          </p:val>
                                        </p:tav>
                                        <p:tav tm="100000">
                                          <p:val>
                                            <p:strVal val="#ppt_h"/>
                                          </p:val>
                                        </p:tav>
                                      </p:tavLst>
                                    </p:anim>
                                    <p:animEffect transition="in" filter="fade">
                                      <p:cBhvr>
                                        <p:cTn id="32" dur="1000"/>
                                        <p:tgtEl>
                                          <p:spTgt spid="7"/>
                                        </p:tgtEl>
                                      </p:cBhvr>
                                    </p:animEffect>
                                  </p:childTnLst>
                                </p:cTn>
                              </p:par>
                              <p:par>
                                <p:cTn id="33" presetID="22" presetClass="entr" presetSubtype="8" fill="hold" nodeType="withEffect">
                                  <p:stCondLst>
                                    <p:cond delay="70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par>
                                <p:cTn id="36" presetID="53" presetClass="entr" presetSubtype="16" fill="hold" nodeType="withEffect">
                                  <p:stCondLst>
                                    <p:cond delay="450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fltVal val="0"/>
                                          </p:val>
                                        </p:tav>
                                        <p:tav tm="100000">
                                          <p:val>
                                            <p:strVal val="#ppt_h"/>
                                          </p:val>
                                        </p:tav>
                                      </p:tavLst>
                                    </p:anim>
                                    <p:animEffect transition="in" filter="fade">
                                      <p:cBhvr>
                                        <p:cTn id="40" dur="500"/>
                                        <p:tgtEl>
                                          <p:spTgt spid="9"/>
                                        </p:tgtEl>
                                      </p:cBhvr>
                                    </p:animEffect>
                                  </p:childTnLst>
                                </p:cTn>
                              </p:par>
                              <p:par>
                                <p:cTn id="41" presetID="2" presetClass="entr" presetSubtype="2" fill="hold" grpId="0" nodeType="withEffect">
                                  <p:stCondLst>
                                    <p:cond delay="1200"/>
                                  </p:stCondLst>
                                  <p:childTnLst>
                                    <p:set>
                                      <p:cBhvr>
                                        <p:cTn id="42" dur="1" fill="hold">
                                          <p:stCondLst>
                                            <p:cond delay="0"/>
                                          </p:stCondLst>
                                        </p:cTn>
                                        <p:tgtEl>
                                          <p:spTgt spid="8195"/>
                                        </p:tgtEl>
                                        <p:attrNameLst>
                                          <p:attrName>style.visibility</p:attrName>
                                        </p:attrNameLst>
                                      </p:cBhvr>
                                      <p:to>
                                        <p:strVal val="visible"/>
                                      </p:to>
                                    </p:set>
                                    <p:anim calcmode="lin" valueType="num">
                                      <p:cBhvr additive="base">
                                        <p:cTn id="43" dur="500" fill="hold"/>
                                        <p:tgtEl>
                                          <p:spTgt spid="8195"/>
                                        </p:tgtEl>
                                        <p:attrNameLst>
                                          <p:attrName>ppt_x</p:attrName>
                                        </p:attrNameLst>
                                      </p:cBhvr>
                                      <p:tavLst>
                                        <p:tav tm="0">
                                          <p:val>
                                            <p:strVal val="1+#ppt_w/2"/>
                                          </p:val>
                                        </p:tav>
                                        <p:tav tm="100000">
                                          <p:val>
                                            <p:strVal val="#ppt_x"/>
                                          </p:val>
                                        </p:tav>
                                      </p:tavLst>
                                    </p:anim>
                                    <p:anim calcmode="lin" valueType="num">
                                      <p:cBhvr additive="base">
                                        <p:cTn id="44" dur="500" fill="hold"/>
                                        <p:tgtEl>
                                          <p:spTgt spid="8195"/>
                                        </p:tgtEl>
                                        <p:attrNameLst>
                                          <p:attrName>ppt_y</p:attrName>
                                        </p:attrNameLst>
                                      </p:cBhvr>
                                      <p:tavLst>
                                        <p:tav tm="0">
                                          <p:val>
                                            <p:strVal val="#ppt_y"/>
                                          </p:val>
                                        </p:tav>
                                        <p:tav tm="100000">
                                          <p:val>
                                            <p:strVal val="#ppt_y"/>
                                          </p:val>
                                        </p:tav>
                                      </p:tavLst>
                                    </p:anim>
                                  </p:childTnLst>
                                </p:cTn>
                              </p:par>
                              <p:par>
                                <p:cTn id="45" presetID="41" presetClass="entr" presetSubtype="0" fill="hold" grpId="0" nodeType="withEffect">
                                  <p:stCondLst>
                                    <p:cond delay="2000"/>
                                  </p:stCondLst>
                                  <p:iterate type="lt">
                                    <p:tmPct val="10000"/>
                                  </p:iterate>
                                  <p:childTnLst>
                                    <p:set>
                                      <p:cBhvr>
                                        <p:cTn id="46" dur="1" fill="hold">
                                          <p:stCondLst>
                                            <p:cond delay="0"/>
                                          </p:stCondLst>
                                        </p:cTn>
                                        <p:tgtEl>
                                          <p:spTgt spid="8197"/>
                                        </p:tgtEl>
                                        <p:attrNameLst>
                                          <p:attrName>style.visibility</p:attrName>
                                        </p:attrNameLst>
                                      </p:cBhvr>
                                      <p:to>
                                        <p:strVal val="visible"/>
                                      </p:to>
                                    </p:set>
                                    <p:anim calcmode="lin" valueType="num">
                                      <p:cBhvr>
                                        <p:cTn id="47" dur="500" fill="hold"/>
                                        <p:tgtEl>
                                          <p:spTgt spid="8197"/>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8197"/>
                                        </p:tgtEl>
                                        <p:attrNameLst>
                                          <p:attrName>ppt_y</p:attrName>
                                        </p:attrNameLst>
                                      </p:cBhvr>
                                      <p:tavLst>
                                        <p:tav tm="0">
                                          <p:val>
                                            <p:strVal val="#ppt_y"/>
                                          </p:val>
                                        </p:tav>
                                        <p:tav tm="100000">
                                          <p:val>
                                            <p:strVal val="#ppt_y"/>
                                          </p:val>
                                        </p:tav>
                                      </p:tavLst>
                                    </p:anim>
                                    <p:anim calcmode="lin" valueType="num">
                                      <p:cBhvr>
                                        <p:cTn id="49" dur="500" fill="hold"/>
                                        <p:tgtEl>
                                          <p:spTgt spid="8197"/>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8197"/>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8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P spid="819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Box 54"/>
          <p:cNvSpPr txBox="1">
            <a:spLocks noChangeArrowheads="1"/>
          </p:cNvSpPr>
          <p:nvPr/>
        </p:nvSpPr>
        <p:spPr bwMode="auto">
          <a:xfrm>
            <a:off x="947738" y="200025"/>
            <a:ext cx="6230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en-US" altLang="zh-CN" sz="2800" smtClean="0">
                <a:latin typeface="+mn-lt"/>
                <a:ea typeface="+mn-ea"/>
                <a:cs typeface="+mn-ea"/>
                <a:sym typeface="+mn-lt"/>
              </a:rPr>
              <a:t>1.3 </a:t>
            </a:r>
            <a:r>
              <a:rPr lang="zh-CN" altLang="en-US" sz="2800" smtClean="0">
                <a:latin typeface="+mn-lt"/>
                <a:ea typeface="+mn-ea"/>
                <a:cs typeface="+mn-ea"/>
                <a:sym typeface="+mn-lt"/>
              </a:rPr>
              <a:t>为什么要全面从严治党？</a:t>
            </a:r>
            <a:endParaRPr lang="zh-CN" altLang="en-US" sz="2800" smtClean="0">
              <a:latin typeface="+mn-lt"/>
              <a:ea typeface="+mn-ea"/>
              <a:cs typeface="+mn-ea"/>
              <a:sym typeface="+mn-lt"/>
            </a:endParaRPr>
          </a:p>
        </p:txBody>
      </p:sp>
      <p:sp>
        <p:nvSpPr>
          <p:cNvPr id="26626" name="Line 8"/>
          <p:cNvSpPr>
            <a:spLocks noChangeShapeType="1"/>
          </p:cNvSpPr>
          <p:nvPr/>
        </p:nvSpPr>
        <p:spPr bwMode="auto">
          <a:xfrm>
            <a:off x="1033463" y="703263"/>
            <a:ext cx="9737725" cy="0"/>
          </a:xfrm>
          <a:prstGeom prst="line">
            <a:avLst/>
          </a:prstGeom>
          <a:noFill/>
          <a:ln w="12700">
            <a:solidFill>
              <a:schemeClr val="tx2"/>
            </a:solidFill>
            <a:prstDash val="dash"/>
            <a:miter lim="800000"/>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grpSp>
        <p:nvGrpSpPr>
          <p:cNvPr id="4" name="组合 3"/>
          <p:cNvGrpSpPr/>
          <p:nvPr/>
        </p:nvGrpSpPr>
        <p:grpSpPr bwMode="auto">
          <a:xfrm>
            <a:off x="4519613" y="1179513"/>
            <a:ext cx="6264275" cy="1035625"/>
            <a:chOff x="4519613" y="1179513"/>
            <a:chExt cx="6264275" cy="1035625"/>
          </a:xfrm>
        </p:grpSpPr>
        <p:sp>
          <p:nvSpPr>
            <p:cNvPr id="10" name="矩形 9"/>
            <p:cNvSpPr>
              <a:spLocks noChangeArrowheads="1"/>
            </p:cNvSpPr>
            <p:nvPr/>
          </p:nvSpPr>
          <p:spPr bwMode="auto">
            <a:xfrm>
              <a:off x="4519613" y="1179513"/>
              <a:ext cx="6251575" cy="369887"/>
            </a:xfrm>
            <a:prstGeom prst="rect">
              <a:avLst/>
            </a:prstGeom>
            <a:solidFill>
              <a:schemeClr val="tx1"/>
            </a:solidFill>
            <a:ln w="28575">
              <a:solidFill>
                <a:schemeClr val="bg2"/>
              </a:solidFill>
              <a:round/>
            </a:ln>
            <a:effectLst>
              <a:outerShdw blurRad="63500" sx="102000" sy="102000" algn="ctr" rotWithShape="0">
                <a:srgbClr val="000000">
                  <a:alpha val="39999"/>
                </a:srgbClr>
              </a:outerShdw>
            </a:effectLst>
          </p:spPr>
          <p:txBody>
            <a:bodyPr>
              <a:spAutoFit/>
            </a:bodyPr>
            <a:lstStyle/>
            <a:p>
              <a:pPr>
                <a:defRPr/>
              </a:pPr>
              <a:r>
                <a:rPr lang="zh-CN" altLang="en-US" b="1" dirty="0">
                  <a:solidFill>
                    <a:srgbClr val="FFFFFF"/>
                  </a:solidFill>
                  <a:latin typeface="+mn-lt"/>
                  <a:ea typeface="+mn-ea"/>
                  <a:cs typeface="+mn-ea"/>
                  <a:sym typeface="+mn-lt"/>
                </a:rPr>
                <a:t>主要矛盾</a:t>
              </a:r>
              <a:endParaRPr lang="zh-CN" altLang="en-US" b="1" dirty="0">
                <a:solidFill>
                  <a:srgbClr val="FFFFFF"/>
                </a:solidFill>
                <a:latin typeface="+mn-lt"/>
                <a:ea typeface="+mn-ea"/>
                <a:cs typeface="+mn-ea"/>
                <a:sym typeface="+mn-lt"/>
              </a:endParaRPr>
            </a:p>
          </p:txBody>
        </p:sp>
        <p:sp>
          <p:nvSpPr>
            <p:cNvPr id="26630" name="矩形 10"/>
            <p:cNvSpPr>
              <a:spLocks noChangeArrowheads="1"/>
            </p:cNvSpPr>
            <p:nvPr/>
          </p:nvSpPr>
          <p:spPr bwMode="auto">
            <a:xfrm>
              <a:off x="4519613" y="1630363"/>
              <a:ext cx="62642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sz="1600" dirty="0">
                  <a:solidFill>
                    <a:schemeClr val="bg1"/>
                  </a:solidFill>
                  <a:latin typeface="+mn-lt"/>
                  <a:ea typeface="+mn-ea"/>
                  <a:cs typeface="+mn-ea"/>
                  <a:sym typeface="+mn-lt"/>
                </a:rPr>
                <a:t>我国仍处于并将长期处于社会主义初级阶段</a:t>
              </a:r>
              <a:r>
                <a:rPr lang="zh-CN" altLang="en-US" sz="1600" dirty="0" smtClean="0">
                  <a:solidFill>
                    <a:schemeClr val="bg1"/>
                  </a:solidFill>
                  <a:latin typeface="+mn-lt"/>
                  <a:ea typeface="+mn-ea"/>
                  <a:cs typeface="+mn-ea"/>
                  <a:sym typeface="+mn-lt"/>
                </a:rPr>
                <a:t>，</a:t>
              </a:r>
              <a:r>
                <a:rPr lang="zh-CN" altLang="en-US" sz="1600" dirty="0" smtClean="0">
                  <a:latin typeface="微软雅黑" panose="020B0503020204020204" pitchFamily="34" charset="-122"/>
                  <a:ea typeface="微软雅黑" panose="020B0503020204020204" pitchFamily="34" charset="-122"/>
                </a:rPr>
                <a:t>人民日益增长的美好生活需要和不平衡不充分的发展之间的矛盾</a:t>
              </a:r>
              <a:r>
                <a:rPr lang="zh-CN" altLang="en-US" sz="1600" dirty="0" smtClean="0">
                  <a:solidFill>
                    <a:schemeClr val="bg1"/>
                  </a:solidFill>
                  <a:latin typeface="+mn-lt"/>
                  <a:ea typeface="+mn-ea"/>
                  <a:cs typeface="+mn-ea"/>
                  <a:sym typeface="+mn-lt"/>
                </a:rPr>
                <a:t>。</a:t>
              </a:r>
              <a:endParaRPr lang="zh-CN" altLang="en-US" sz="1600" dirty="0">
                <a:solidFill>
                  <a:schemeClr val="bg1"/>
                </a:solidFill>
                <a:latin typeface="+mn-lt"/>
                <a:ea typeface="+mn-ea"/>
                <a:cs typeface="+mn-ea"/>
                <a:sym typeface="+mn-lt"/>
              </a:endParaRPr>
            </a:p>
          </p:txBody>
        </p:sp>
      </p:grpSp>
      <p:grpSp>
        <p:nvGrpSpPr>
          <p:cNvPr id="5" name="组合 4"/>
          <p:cNvGrpSpPr/>
          <p:nvPr/>
        </p:nvGrpSpPr>
        <p:grpSpPr bwMode="auto">
          <a:xfrm>
            <a:off x="4519613" y="2362200"/>
            <a:ext cx="6264275" cy="1035050"/>
            <a:chOff x="4519613" y="2362200"/>
            <a:chExt cx="6264275" cy="1035050"/>
          </a:xfrm>
        </p:grpSpPr>
        <p:sp>
          <p:nvSpPr>
            <p:cNvPr id="12" name="矩形 11"/>
            <p:cNvSpPr>
              <a:spLocks noChangeArrowheads="1"/>
            </p:cNvSpPr>
            <p:nvPr/>
          </p:nvSpPr>
          <p:spPr bwMode="auto">
            <a:xfrm>
              <a:off x="4519613" y="2362200"/>
              <a:ext cx="6264275" cy="369888"/>
            </a:xfrm>
            <a:prstGeom prst="rect">
              <a:avLst/>
            </a:prstGeom>
            <a:solidFill>
              <a:schemeClr val="tx1"/>
            </a:solidFill>
            <a:ln w="28575">
              <a:solidFill>
                <a:schemeClr val="bg2"/>
              </a:solidFill>
              <a:round/>
            </a:ln>
            <a:effectLst>
              <a:outerShdw blurRad="63500" sx="102000" sy="102000" algn="ctr" rotWithShape="0">
                <a:srgbClr val="000000">
                  <a:alpha val="39999"/>
                </a:srgbClr>
              </a:outerShdw>
            </a:effectLst>
          </p:spPr>
          <p:txBody>
            <a:bodyPr>
              <a:spAutoFit/>
            </a:bodyPr>
            <a:lstStyle/>
            <a:p>
              <a:pPr>
                <a:defRPr/>
              </a:pPr>
              <a:r>
                <a:rPr lang="zh-CN" altLang="en-US" b="1">
                  <a:solidFill>
                    <a:srgbClr val="FFFFFF"/>
                  </a:solidFill>
                  <a:latin typeface="+mn-lt"/>
                  <a:ea typeface="+mn-ea"/>
                  <a:cs typeface="+mn-ea"/>
                  <a:sym typeface="+mn-lt"/>
                </a:rPr>
                <a:t>主要任务</a:t>
              </a:r>
              <a:endParaRPr lang="zh-CN" altLang="en-US" b="1">
                <a:solidFill>
                  <a:srgbClr val="FFFFFF"/>
                </a:solidFill>
                <a:latin typeface="+mn-lt"/>
                <a:ea typeface="+mn-ea"/>
                <a:cs typeface="+mn-ea"/>
                <a:sym typeface="+mn-lt"/>
              </a:endParaRPr>
            </a:p>
          </p:txBody>
        </p:sp>
        <p:sp>
          <p:nvSpPr>
            <p:cNvPr id="26632" name="矩形 12"/>
            <p:cNvSpPr>
              <a:spLocks noChangeArrowheads="1"/>
            </p:cNvSpPr>
            <p:nvPr/>
          </p:nvSpPr>
          <p:spPr bwMode="auto">
            <a:xfrm>
              <a:off x="4519613" y="2813050"/>
              <a:ext cx="62642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sz="1600">
                  <a:solidFill>
                    <a:schemeClr val="bg1"/>
                  </a:solidFill>
                  <a:latin typeface="+mn-lt"/>
                  <a:ea typeface="+mn-ea"/>
                  <a:cs typeface="+mn-ea"/>
                  <a:sym typeface="+mn-lt"/>
                </a:rPr>
                <a:t>我国的社会阶段特征和基本矛盾是我们继续推进改革开放和现代化建设的最大国情，也是我们作决策、想问题、办事情的根本依据。</a:t>
              </a:r>
              <a:endParaRPr lang="zh-CN" altLang="en-US" sz="1600">
                <a:solidFill>
                  <a:schemeClr val="bg1"/>
                </a:solidFill>
                <a:latin typeface="+mn-lt"/>
                <a:ea typeface="+mn-ea"/>
                <a:cs typeface="+mn-ea"/>
                <a:sym typeface="+mn-lt"/>
              </a:endParaRPr>
            </a:p>
          </p:txBody>
        </p:sp>
      </p:grpSp>
      <p:grpSp>
        <p:nvGrpSpPr>
          <p:cNvPr id="6" name="组合 5"/>
          <p:cNvGrpSpPr/>
          <p:nvPr/>
        </p:nvGrpSpPr>
        <p:grpSpPr bwMode="auto">
          <a:xfrm>
            <a:off x="4519613" y="3602038"/>
            <a:ext cx="6264275" cy="1527175"/>
            <a:chOff x="4519613" y="3602038"/>
            <a:chExt cx="6264275" cy="1527175"/>
          </a:xfrm>
        </p:grpSpPr>
        <p:sp>
          <p:nvSpPr>
            <p:cNvPr id="14" name="矩形 13"/>
            <p:cNvSpPr>
              <a:spLocks noChangeArrowheads="1"/>
            </p:cNvSpPr>
            <p:nvPr/>
          </p:nvSpPr>
          <p:spPr bwMode="auto">
            <a:xfrm>
              <a:off x="4519613" y="3602038"/>
              <a:ext cx="6251575" cy="368300"/>
            </a:xfrm>
            <a:prstGeom prst="rect">
              <a:avLst/>
            </a:prstGeom>
            <a:solidFill>
              <a:schemeClr val="tx1"/>
            </a:solidFill>
            <a:ln w="28575">
              <a:solidFill>
                <a:schemeClr val="bg2"/>
              </a:solidFill>
              <a:round/>
            </a:ln>
            <a:effectLst>
              <a:outerShdw blurRad="63500" sx="102000" sy="102000" algn="ctr" rotWithShape="0">
                <a:srgbClr val="000000">
                  <a:alpha val="39999"/>
                </a:srgbClr>
              </a:outerShdw>
            </a:effectLst>
          </p:spPr>
          <p:txBody>
            <a:bodyPr>
              <a:spAutoFit/>
            </a:bodyPr>
            <a:lstStyle/>
            <a:p>
              <a:pPr>
                <a:defRPr/>
              </a:pPr>
              <a:r>
                <a:rPr lang="zh-CN" altLang="en-US" b="1">
                  <a:solidFill>
                    <a:srgbClr val="FFFFFF"/>
                  </a:solidFill>
                  <a:latin typeface="+mn-lt"/>
                  <a:ea typeface="+mn-ea"/>
                  <a:cs typeface="+mn-ea"/>
                  <a:sym typeface="+mn-lt"/>
                </a:rPr>
                <a:t>各种社会问题</a:t>
              </a:r>
              <a:endParaRPr lang="zh-CN" altLang="en-US" b="1">
                <a:solidFill>
                  <a:srgbClr val="FFFFFF"/>
                </a:solidFill>
                <a:latin typeface="+mn-lt"/>
                <a:ea typeface="+mn-ea"/>
                <a:cs typeface="+mn-ea"/>
                <a:sym typeface="+mn-lt"/>
              </a:endParaRPr>
            </a:p>
          </p:txBody>
        </p:sp>
        <p:sp>
          <p:nvSpPr>
            <p:cNvPr id="26634" name="矩形 14"/>
            <p:cNvSpPr>
              <a:spLocks noChangeArrowheads="1"/>
            </p:cNvSpPr>
            <p:nvPr/>
          </p:nvSpPr>
          <p:spPr bwMode="auto">
            <a:xfrm>
              <a:off x="4519613" y="4051300"/>
              <a:ext cx="626427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sz="1600">
                  <a:solidFill>
                    <a:schemeClr val="bg1"/>
                  </a:solidFill>
                  <a:latin typeface="+mn-lt"/>
                  <a:ea typeface="+mn-ea"/>
                  <a:cs typeface="+mn-ea"/>
                  <a:sym typeface="+mn-lt"/>
                </a:rPr>
                <a:t>我们依然面临着许多问题：比如，在经济飞速发展的同时伴随着发展的不平衡、贫富差距、区域差距逐渐拉大，在改革开放、经济飞速发展的同时还伴随着严重的生态污染等，各种社会问题接踵而至。 </a:t>
              </a:r>
              <a:endParaRPr lang="zh-CN" altLang="en-US" sz="1600">
                <a:solidFill>
                  <a:schemeClr val="bg1"/>
                </a:solidFill>
                <a:latin typeface="+mn-lt"/>
                <a:ea typeface="+mn-ea"/>
                <a:cs typeface="+mn-ea"/>
                <a:sym typeface="+mn-lt"/>
              </a:endParaRPr>
            </a:p>
          </p:txBody>
        </p:sp>
      </p:grpSp>
      <p:grpSp>
        <p:nvGrpSpPr>
          <p:cNvPr id="3" name="组合 2"/>
          <p:cNvGrpSpPr/>
          <p:nvPr/>
        </p:nvGrpSpPr>
        <p:grpSpPr bwMode="auto">
          <a:xfrm>
            <a:off x="854075" y="1455738"/>
            <a:ext cx="3140075" cy="3144837"/>
            <a:chOff x="854075" y="1455738"/>
            <a:chExt cx="3140075" cy="3144837"/>
          </a:xfrm>
        </p:grpSpPr>
        <p:grpSp>
          <p:nvGrpSpPr>
            <p:cNvPr id="29709" name="组合 56"/>
            <p:cNvGrpSpPr/>
            <p:nvPr/>
          </p:nvGrpSpPr>
          <p:grpSpPr bwMode="auto">
            <a:xfrm>
              <a:off x="854075" y="1455738"/>
              <a:ext cx="3140075" cy="3144837"/>
              <a:chOff x="1393278" y="1580877"/>
              <a:chExt cx="2707454" cy="2711710"/>
            </a:xfrm>
          </p:grpSpPr>
          <p:sp>
            <p:nvSpPr>
              <p:cNvPr id="58" name="Oval 5"/>
              <p:cNvSpPr>
                <a:spLocks noChangeArrowheads="1"/>
              </p:cNvSpPr>
              <p:nvPr/>
            </p:nvSpPr>
            <p:spPr bwMode="auto">
              <a:xfrm>
                <a:off x="1393278" y="1580877"/>
                <a:ext cx="2707454" cy="2711710"/>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lIns="91428" tIns="45714" rIns="91428" bIns="45714"/>
              <a:lstStyle/>
              <a:p>
                <a:pPr eaLnBrk="1" hangingPunct="1">
                  <a:defRPr/>
                </a:pPr>
                <a:endParaRPr lang="zh-CN" altLang="en-US" noProof="1">
                  <a:latin typeface="+mn-lt"/>
                  <a:ea typeface="+mn-ea"/>
                  <a:cs typeface="+mn-ea"/>
                  <a:sym typeface="+mn-lt"/>
                </a:endParaRPr>
              </a:p>
            </p:txBody>
          </p:sp>
          <p:sp>
            <p:nvSpPr>
              <p:cNvPr id="26637" name="Oval 6"/>
              <p:cNvSpPr>
                <a:spLocks noChangeArrowheads="1"/>
              </p:cNvSpPr>
              <p:nvPr/>
            </p:nvSpPr>
            <p:spPr bwMode="auto">
              <a:xfrm>
                <a:off x="1474037" y="1661639"/>
                <a:ext cx="2545938" cy="2550185"/>
              </a:xfrm>
              <a:prstGeom prst="ellipse">
                <a:avLst/>
              </a:prstGeom>
              <a:noFill/>
              <a:ln w="3175">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lIns="91428" tIns="45714" rIns="91428" bIns="45714"/>
              <a:lstStyle/>
              <a:p>
                <a:pPr>
                  <a:defRPr/>
                </a:pPr>
                <a:endParaRPr lang="zh-CN" altLang="en-US">
                  <a:latin typeface="+mn-lt"/>
                  <a:ea typeface="+mn-ea"/>
                  <a:cs typeface="+mn-ea"/>
                  <a:sym typeface="+mn-lt"/>
                </a:endParaRPr>
              </a:p>
            </p:txBody>
          </p:sp>
        </p:grpSp>
        <p:sp>
          <p:nvSpPr>
            <p:cNvPr id="26639" name="文本框 7"/>
            <p:cNvSpPr txBox="1">
              <a:spLocks noChangeArrowheads="1"/>
            </p:cNvSpPr>
            <p:nvPr/>
          </p:nvSpPr>
          <p:spPr bwMode="auto">
            <a:xfrm>
              <a:off x="1562100" y="2403475"/>
              <a:ext cx="1724025"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sz="6000" b="1" dirty="0">
                  <a:solidFill>
                    <a:schemeClr val="bg2"/>
                  </a:solidFill>
                  <a:latin typeface="+mn-lt"/>
                  <a:ea typeface="+mn-ea"/>
                  <a:cs typeface="+mn-ea"/>
                  <a:sym typeface="+mn-lt"/>
                </a:rPr>
                <a:t>国情</a:t>
              </a:r>
              <a:endParaRPr lang="zh-CN" altLang="en-US" sz="6000" b="1" dirty="0">
                <a:solidFill>
                  <a:schemeClr val="bg2"/>
                </a:solidFill>
                <a:latin typeface="+mn-lt"/>
                <a:ea typeface="+mn-ea"/>
                <a:cs typeface="+mn-ea"/>
                <a:sym typeface="+mn-lt"/>
              </a:endParaRPr>
            </a:p>
          </p:txBody>
        </p:sp>
        <p:sp>
          <p:nvSpPr>
            <p:cNvPr id="26640" name="文本框 59"/>
            <p:cNvSpPr txBox="1">
              <a:spLocks noChangeArrowheads="1"/>
            </p:cNvSpPr>
            <p:nvPr/>
          </p:nvSpPr>
          <p:spPr bwMode="auto">
            <a:xfrm>
              <a:off x="1700213" y="3324225"/>
              <a:ext cx="1498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2400">
                  <a:solidFill>
                    <a:schemeClr val="bg2"/>
                  </a:solidFill>
                  <a:latin typeface="+mn-lt"/>
                  <a:ea typeface="+mn-ea"/>
                  <a:cs typeface="+mn-ea"/>
                  <a:sym typeface="+mn-lt"/>
                </a:rPr>
                <a:t>的要求</a:t>
              </a:r>
              <a:endParaRPr lang="zh-CN" altLang="en-US" sz="4400">
                <a:solidFill>
                  <a:schemeClr val="bg2"/>
                </a:solidFill>
                <a:latin typeface="+mn-lt"/>
                <a:ea typeface="+mn-ea"/>
                <a:cs typeface="+mn-ea"/>
                <a:sym typeface="+mn-lt"/>
              </a:endParaRPr>
            </a:p>
          </p:txBody>
        </p:sp>
      </p:grpSp>
      <p:grpSp>
        <p:nvGrpSpPr>
          <p:cNvPr id="7" name="组合 6"/>
          <p:cNvGrpSpPr/>
          <p:nvPr/>
        </p:nvGrpSpPr>
        <p:grpSpPr bwMode="auto">
          <a:xfrm>
            <a:off x="992188" y="5175250"/>
            <a:ext cx="9993312" cy="1358900"/>
            <a:chOff x="992188" y="5175250"/>
            <a:chExt cx="9993312" cy="1358900"/>
          </a:xfrm>
        </p:grpSpPr>
        <p:sp>
          <p:nvSpPr>
            <p:cNvPr id="29705" name="矩形 60"/>
            <p:cNvSpPr>
              <a:spLocks noChangeArrowheads="1"/>
            </p:cNvSpPr>
            <p:nvPr/>
          </p:nvSpPr>
          <p:spPr bwMode="auto">
            <a:xfrm>
              <a:off x="1052513" y="5175250"/>
              <a:ext cx="9877425" cy="1358900"/>
            </a:xfrm>
            <a:prstGeom prst="rect">
              <a:avLst/>
            </a:prstGeom>
            <a:solidFill>
              <a:schemeClr val="bg2"/>
            </a:solidFill>
            <a:ln w="9525">
              <a:solidFill>
                <a:srgbClr val="BFBFBF"/>
              </a:solidFill>
              <a:rou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sym typeface="+mn-lt"/>
              </a:endParaRPr>
            </a:p>
          </p:txBody>
        </p:sp>
        <p:sp>
          <p:nvSpPr>
            <p:cNvPr id="29706" name="矩形 61"/>
            <p:cNvSpPr>
              <a:spLocks noChangeArrowheads="1"/>
            </p:cNvSpPr>
            <p:nvPr/>
          </p:nvSpPr>
          <p:spPr bwMode="auto">
            <a:xfrm>
              <a:off x="992188" y="5364163"/>
              <a:ext cx="109537" cy="1022350"/>
            </a:xfrm>
            <a:prstGeom prst="rect">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sym typeface="+mn-lt"/>
              </a:endParaRPr>
            </a:p>
          </p:txBody>
        </p:sp>
        <p:sp>
          <p:nvSpPr>
            <p:cNvPr id="29707" name="矩形 62"/>
            <p:cNvSpPr>
              <a:spLocks noChangeArrowheads="1"/>
            </p:cNvSpPr>
            <p:nvPr/>
          </p:nvSpPr>
          <p:spPr bwMode="auto">
            <a:xfrm>
              <a:off x="10874375" y="5364163"/>
              <a:ext cx="111125" cy="1022350"/>
            </a:xfrm>
            <a:prstGeom prst="rect">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sym typeface="+mn-lt"/>
              </a:endParaRPr>
            </a:p>
          </p:txBody>
        </p:sp>
        <p:sp>
          <p:nvSpPr>
            <p:cNvPr id="26644" name="矩形 63"/>
            <p:cNvSpPr>
              <a:spLocks noChangeArrowheads="1"/>
            </p:cNvSpPr>
            <p:nvPr/>
          </p:nvSpPr>
          <p:spPr bwMode="auto">
            <a:xfrm>
              <a:off x="1195388" y="5386388"/>
              <a:ext cx="95440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a:solidFill>
                    <a:schemeClr val="bg1"/>
                  </a:solidFill>
                  <a:latin typeface="+mn-lt"/>
                  <a:ea typeface="+mn-ea"/>
                  <a:cs typeface="+mn-ea"/>
                  <a:sym typeface="+mn-lt"/>
                </a:rPr>
                <a:t>中国共产党作为执政党，必须立足我们的基本国情，不断提高应对国内外挑战的能力，这就迫切的需要管好党治好党，需要贯彻好党要管党、从严治党的方针，不断提高领导水平和执政水平。 </a:t>
              </a:r>
              <a:endParaRPr lang="zh-CN" altLang="en-US">
                <a:solidFill>
                  <a:schemeClr val="bg1"/>
                </a:solidFill>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 presetClass="entr" presetSubtype="1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checkerboard(across)">
                                      <p:cBhvr>
                                        <p:cTn id="13" dur="500"/>
                                        <p:tgtEl>
                                          <p:spTgt spid="4"/>
                                        </p:tgtEl>
                                      </p:cBhvr>
                                    </p:animEffect>
                                  </p:childTnLst>
                                </p:cTn>
                              </p:par>
                            </p:childTnLst>
                          </p:cTn>
                        </p:par>
                        <p:par>
                          <p:cTn id="14" fill="hold">
                            <p:stCondLst>
                              <p:cond delay="1000"/>
                            </p:stCondLst>
                            <p:childTnLst>
                              <p:par>
                                <p:cTn id="15" presetID="5" presetClass="entr" presetSubtype="1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heckerboard(across)">
                                      <p:cBhvr>
                                        <p:cTn id="17" dur="500"/>
                                        <p:tgtEl>
                                          <p:spTgt spid="5"/>
                                        </p:tgtEl>
                                      </p:cBhvr>
                                    </p:animEffect>
                                  </p:childTnLst>
                                </p:cTn>
                              </p:par>
                            </p:childTnLst>
                          </p:cTn>
                        </p:par>
                        <p:par>
                          <p:cTn id="18" fill="hold">
                            <p:stCondLst>
                              <p:cond delay="1500"/>
                            </p:stCondLst>
                            <p:childTnLst>
                              <p:par>
                                <p:cTn id="19" presetID="5" presetClass="entr" presetSubtype="1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checkerboard(across)">
                                      <p:cBhvr>
                                        <p:cTn id="21" dur="500"/>
                                        <p:tgtEl>
                                          <p:spTgt spid="6"/>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54"/>
          <p:cNvSpPr txBox="1">
            <a:spLocks noChangeArrowheads="1"/>
          </p:cNvSpPr>
          <p:nvPr/>
        </p:nvSpPr>
        <p:spPr bwMode="auto">
          <a:xfrm>
            <a:off x="947738" y="200025"/>
            <a:ext cx="6230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en-US" altLang="zh-CN" sz="2800" smtClean="0">
                <a:latin typeface="+mn-lt"/>
                <a:ea typeface="+mn-ea"/>
                <a:cs typeface="+mn-ea"/>
                <a:sym typeface="+mn-lt"/>
              </a:rPr>
              <a:t>1.3 </a:t>
            </a:r>
            <a:r>
              <a:rPr lang="zh-CN" altLang="en-US" sz="2800" smtClean="0">
                <a:latin typeface="+mn-lt"/>
                <a:ea typeface="+mn-ea"/>
                <a:cs typeface="+mn-ea"/>
                <a:sym typeface="+mn-lt"/>
              </a:rPr>
              <a:t>为什么要全面从严治党？</a:t>
            </a:r>
            <a:endParaRPr lang="zh-CN" altLang="en-US" sz="2800" smtClean="0">
              <a:latin typeface="+mn-lt"/>
              <a:ea typeface="+mn-ea"/>
              <a:cs typeface="+mn-ea"/>
              <a:sym typeface="+mn-lt"/>
            </a:endParaRPr>
          </a:p>
        </p:txBody>
      </p:sp>
      <p:sp>
        <p:nvSpPr>
          <p:cNvPr id="28675" name="Line 8"/>
          <p:cNvSpPr>
            <a:spLocks noChangeShapeType="1"/>
          </p:cNvSpPr>
          <p:nvPr/>
        </p:nvSpPr>
        <p:spPr bwMode="auto">
          <a:xfrm>
            <a:off x="1033463" y="703263"/>
            <a:ext cx="9737725" cy="0"/>
          </a:xfrm>
          <a:prstGeom prst="line">
            <a:avLst/>
          </a:prstGeom>
          <a:noFill/>
          <a:ln w="12700">
            <a:solidFill>
              <a:schemeClr val="tx2"/>
            </a:solidFill>
            <a:prstDash val="dash"/>
            <a:miter lim="800000"/>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sp>
        <p:nvSpPr>
          <p:cNvPr id="28678" name="矩形 8"/>
          <p:cNvSpPr>
            <a:spLocks noChangeArrowheads="1"/>
          </p:cNvSpPr>
          <p:nvPr/>
        </p:nvSpPr>
        <p:spPr bwMode="auto">
          <a:xfrm>
            <a:off x="1214438" y="2790825"/>
            <a:ext cx="100615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a:solidFill>
                  <a:schemeClr val="accent1"/>
                </a:solidFill>
                <a:latin typeface="+mn-lt"/>
                <a:ea typeface="+mn-ea"/>
                <a:cs typeface="+mn-ea"/>
                <a:sym typeface="+mn-lt"/>
              </a:rPr>
              <a:t>在新的历史条件下，党面临的考验是复杂的、严峻的，全面从严治党比以往任何时候都更为紧迫。</a:t>
            </a:r>
            <a:endParaRPr lang="zh-CN" altLang="en-US">
              <a:solidFill>
                <a:schemeClr val="accent1"/>
              </a:solidFill>
              <a:latin typeface="+mn-lt"/>
              <a:ea typeface="+mn-ea"/>
              <a:cs typeface="+mn-ea"/>
              <a:sym typeface="+mn-lt"/>
            </a:endParaRPr>
          </a:p>
        </p:txBody>
      </p:sp>
      <p:grpSp>
        <p:nvGrpSpPr>
          <p:cNvPr id="4" name="组合 3"/>
          <p:cNvGrpSpPr/>
          <p:nvPr/>
        </p:nvGrpSpPr>
        <p:grpSpPr bwMode="auto">
          <a:xfrm>
            <a:off x="4062413" y="1092200"/>
            <a:ext cx="3959225" cy="1493838"/>
            <a:chOff x="4062413" y="1092200"/>
            <a:chExt cx="3959225" cy="1493838"/>
          </a:xfrm>
        </p:grpSpPr>
        <p:sp>
          <p:nvSpPr>
            <p:cNvPr id="2" name="矩形: 圆角 1"/>
            <p:cNvSpPr/>
            <p:nvPr/>
          </p:nvSpPr>
          <p:spPr bwMode="auto">
            <a:xfrm>
              <a:off x="4062413" y="1092200"/>
              <a:ext cx="3959225" cy="1493838"/>
            </a:xfrm>
            <a:prstGeom prst="roundRect">
              <a:avLst>
                <a:gd name="adj" fmla="val 9148"/>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lIns="91428" tIns="45714" rIns="91428" bIns="45714"/>
            <a:lstStyle/>
            <a:p>
              <a:pPr eaLnBrk="1" hangingPunct="1">
                <a:defRPr/>
              </a:pPr>
              <a:endParaRPr lang="zh-CN" altLang="en-US" noProof="1">
                <a:latin typeface="+mn-lt"/>
                <a:ea typeface="+mn-ea"/>
                <a:cs typeface="+mn-ea"/>
                <a:sym typeface="+mn-lt"/>
              </a:endParaRPr>
            </a:p>
          </p:txBody>
        </p:sp>
        <p:sp>
          <p:nvSpPr>
            <p:cNvPr id="28681" name="Freeform 6"/>
            <p:cNvSpPr>
              <a:spLocks noChangeArrowheads="1"/>
            </p:cNvSpPr>
            <p:nvPr/>
          </p:nvSpPr>
          <p:spPr bwMode="auto">
            <a:xfrm>
              <a:off x="4568825" y="1327150"/>
              <a:ext cx="1135063" cy="969963"/>
            </a:xfrm>
            <a:custGeom>
              <a:avLst/>
              <a:gdLst>
                <a:gd name="T0" fmla="*/ 58 w 1240"/>
                <a:gd name="T1" fmla="*/ 785 h 1082"/>
                <a:gd name="T2" fmla="*/ 132 w 1240"/>
                <a:gd name="T3" fmla="*/ 709 h 1082"/>
                <a:gd name="T4" fmla="*/ 708 w 1240"/>
                <a:gd name="T5" fmla="*/ 819 h 1082"/>
                <a:gd name="T6" fmla="*/ 365 w 1240"/>
                <a:gd name="T7" fmla="*/ 472 h 1082"/>
                <a:gd name="T8" fmla="*/ 271 w 1240"/>
                <a:gd name="T9" fmla="*/ 568 h 1082"/>
                <a:gd name="T10" fmla="*/ 125 w 1240"/>
                <a:gd name="T11" fmla="*/ 424 h 1082"/>
                <a:gd name="T12" fmla="*/ 382 w 1240"/>
                <a:gd name="T13" fmla="*/ 163 h 1082"/>
                <a:gd name="T14" fmla="*/ 547 w 1240"/>
                <a:gd name="T15" fmla="*/ 133 h 1082"/>
                <a:gd name="T16" fmla="*/ 621 w 1240"/>
                <a:gd name="T17" fmla="*/ 209 h 1082"/>
                <a:gd name="T18" fmla="*/ 493 w 1240"/>
                <a:gd name="T19" fmla="*/ 341 h 1082"/>
                <a:gd name="T20" fmla="*/ 840 w 1240"/>
                <a:gd name="T21" fmla="*/ 690 h 1082"/>
                <a:gd name="T22" fmla="*/ 565 w 1240"/>
                <a:gd name="T23" fmla="*/ 0 h 1082"/>
                <a:gd name="T24" fmla="*/ 970 w 1240"/>
                <a:gd name="T25" fmla="*/ 820 h 1082"/>
                <a:gd name="T26" fmla="*/ 1064 w 1240"/>
                <a:gd name="T27" fmla="*/ 917 h 1082"/>
                <a:gd name="T28" fmla="*/ 940 w 1240"/>
                <a:gd name="T29" fmla="*/ 1037 h 1082"/>
                <a:gd name="T30" fmla="*/ 843 w 1240"/>
                <a:gd name="T31" fmla="*/ 947 h 1082"/>
                <a:gd name="T32" fmla="*/ 189 w 1240"/>
                <a:gd name="T33" fmla="*/ 925 h 1082"/>
                <a:gd name="T34" fmla="*/ 146 w 1240"/>
                <a:gd name="T35" fmla="*/ 1017 h 1082"/>
                <a:gd name="T36" fmla="*/ 41 w 1240"/>
                <a:gd name="T37" fmla="*/ 998 h 1082"/>
                <a:gd name="T38" fmla="*/ 133 w 1240"/>
                <a:gd name="T39" fmla="*/ 875 h 1082"/>
                <a:gd name="T40" fmla="*/ 58 w 1240"/>
                <a:gd name="T41" fmla="*/ 785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40" h="1082">
                  <a:moveTo>
                    <a:pt x="58" y="785"/>
                  </a:moveTo>
                  <a:lnTo>
                    <a:pt x="132" y="709"/>
                  </a:lnTo>
                  <a:cubicBezTo>
                    <a:pt x="290" y="844"/>
                    <a:pt x="472" y="933"/>
                    <a:pt x="708" y="819"/>
                  </a:cubicBezTo>
                  <a:lnTo>
                    <a:pt x="365" y="472"/>
                  </a:lnTo>
                  <a:lnTo>
                    <a:pt x="271" y="568"/>
                  </a:lnTo>
                  <a:lnTo>
                    <a:pt x="125" y="424"/>
                  </a:lnTo>
                  <a:lnTo>
                    <a:pt x="382" y="163"/>
                  </a:lnTo>
                  <a:cubicBezTo>
                    <a:pt x="419" y="182"/>
                    <a:pt x="478" y="183"/>
                    <a:pt x="547" y="133"/>
                  </a:cubicBezTo>
                  <a:lnTo>
                    <a:pt x="621" y="209"/>
                  </a:lnTo>
                  <a:lnTo>
                    <a:pt x="493" y="341"/>
                  </a:lnTo>
                  <a:lnTo>
                    <a:pt x="840" y="690"/>
                  </a:lnTo>
                  <a:cubicBezTo>
                    <a:pt x="969" y="473"/>
                    <a:pt x="863" y="148"/>
                    <a:pt x="565" y="0"/>
                  </a:cubicBezTo>
                  <a:cubicBezTo>
                    <a:pt x="859" y="14"/>
                    <a:pt x="1240" y="351"/>
                    <a:pt x="970" y="820"/>
                  </a:cubicBezTo>
                  <a:lnTo>
                    <a:pt x="1064" y="917"/>
                  </a:lnTo>
                  <a:lnTo>
                    <a:pt x="940" y="1037"/>
                  </a:lnTo>
                  <a:lnTo>
                    <a:pt x="843" y="947"/>
                  </a:lnTo>
                  <a:cubicBezTo>
                    <a:pt x="595" y="1082"/>
                    <a:pt x="367" y="1066"/>
                    <a:pt x="189" y="925"/>
                  </a:cubicBezTo>
                  <a:cubicBezTo>
                    <a:pt x="199" y="958"/>
                    <a:pt x="179" y="996"/>
                    <a:pt x="146" y="1017"/>
                  </a:cubicBezTo>
                  <a:cubicBezTo>
                    <a:pt x="108" y="1043"/>
                    <a:pt x="65" y="1034"/>
                    <a:pt x="41" y="998"/>
                  </a:cubicBezTo>
                  <a:cubicBezTo>
                    <a:pt x="0" y="936"/>
                    <a:pt x="66" y="860"/>
                    <a:pt x="133" y="875"/>
                  </a:cubicBezTo>
                  <a:cubicBezTo>
                    <a:pt x="107" y="848"/>
                    <a:pt x="81" y="818"/>
                    <a:pt x="58" y="785"/>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latin typeface="+mn-lt"/>
                <a:ea typeface="+mn-ea"/>
                <a:cs typeface="+mn-ea"/>
                <a:sym typeface="+mn-lt"/>
              </a:endParaRPr>
            </a:p>
          </p:txBody>
        </p:sp>
        <p:sp>
          <p:nvSpPr>
            <p:cNvPr id="28682" name="文本框 7"/>
            <p:cNvSpPr txBox="1">
              <a:spLocks noChangeArrowheads="1"/>
            </p:cNvSpPr>
            <p:nvPr/>
          </p:nvSpPr>
          <p:spPr bwMode="auto">
            <a:xfrm>
              <a:off x="5661025" y="1266825"/>
              <a:ext cx="1481138"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sz="4400" b="1">
                  <a:solidFill>
                    <a:schemeClr val="bg2"/>
                  </a:solidFill>
                  <a:latin typeface="+mn-lt"/>
                  <a:ea typeface="+mn-ea"/>
                  <a:cs typeface="+mn-ea"/>
                  <a:sym typeface="+mn-lt"/>
                </a:rPr>
                <a:t>党 情</a:t>
              </a:r>
              <a:endParaRPr lang="zh-CN" altLang="en-US" sz="4400" b="1">
                <a:solidFill>
                  <a:schemeClr val="bg2"/>
                </a:solidFill>
                <a:latin typeface="+mn-lt"/>
                <a:ea typeface="+mn-ea"/>
                <a:cs typeface="+mn-ea"/>
                <a:sym typeface="+mn-lt"/>
              </a:endParaRPr>
            </a:p>
          </p:txBody>
        </p:sp>
        <p:sp>
          <p:nvSpPr>
            <p:cNvPr id="28683" name="文本框 15"/>
            <p:cNvSpPr txBox="1">
              <a:spLocks noChangeArrowheads="1"/>
            </p:cNvSpPr>
            <p:nvPr/>
          </p:nvSpPr>
          <p:spPr bwMode="auto">
            <a:xfrm>
              <a:off x="5661025" y="1973263"/>
              <a:ext cx="14986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2400">
                  <a:solidFill>
                    <a:schemeClr val="bg2"/>
                  </a:solidFill>
                  <a:latin typeface="+mn-lt"/>
                  <a:ea typeface="+mn-ea"/>
                  <a:cs typeface="+mn-ea"/>
                  <a:sym typeface="+mn-lt"/>
                </a:rPr>
                <a:t>的需要</a:t>
              </a:r>
              <a:endParaRPr lang="zh-CN" altLang="en-US" sz="4400">
                <a:solidFill>
                  <a:schemeClr val="bg2"/>
                </a:solidFill>
                <a:latin typeface="+mn-lt"/>
                <a:ea typeface="+mn-ea"/>
                <a:cs typeface="+mn-ea"/>
                <a:sym typeface="+mn-lt"/>
              </a:endParaRPr>
            </a:p>
          </p:txBody>
        </p:sp>
      </p:grpSp>
      <p:grpSp>
        <p:nvGrpSpPr>
          <p:cNvPr id="5" name="组合 4"/>
          <p:cNvGrpSpPr/>
          <p:nvPr/>
        </p:nvGrpSpPr>
        <p:grpSpPr bwMode="auto">
          <a:xfrm>
            <a:off x="1201738" y="3319463"/>
            <a:ext cx="3130550" cy="2959100"/>
            <a:chOff x="1201738" y="3319463"/>
            <a:chExt cx="3130550" cy="2959100"/>
          </a:xfrm>
        </p:grpSpPr>
        <p:sp>
          <p:nvSpPr>
            <p:cNvPr id="31759" name="矩形 3"/>
            <p:cNvSpPr>
              <a:spLocks noChangeArrowheads="1"/>
            </p:cNvSpPr>
            <p:nvPr/>
          </p:nvSpPr>
          <p:spPr bwMode="auto">
            <a:xfrm>
              <a:off x="1201738" y="3687763"/>
              <a:ext cx="3130550" cy="2590800"/>
            </a:xfrm>
            <a:prstGeom prst="rect">
              <a:avLst/>
            </a:prstGeom>
            <a:solidFill>
              <a:schemeClr val="bg2"/>
            </a:solidFill>
            <a:ln w="9525">
              <a:solidFill>
                <a:srgbClr val="D9D9D9"/>
              </a:solidFill>
              <a:rou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sym typeface="+mn-lt"/>
              </a:endParaRPr>
            </a:p>
          </p:txBody>
        </p:sp>
        <p:sp>
          <p:nvSpPr>
            <p:cNvPr id="10" name="矩形 9"/>
            <p:cNvSpPr>
              <a:spLocks noChangeArrowheads="1"/>
            </p:cNvSpPr>
            <p:nvPr/>
          </p:nvSpPr>
          <p:spPr bwMode="auto">
            <a:xfrm>
              <a:off x="1201738" y="3319463"/>
              <a:ext cx="3130550" cy="3683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b="1">
                  <a:solidFill>
                    <a:srgbClr val="FFFFFF"/>
                  </a:solidFill>
                  <a:latin typeface="+mn-lt"/>
                  <a:ea typeface="+mn-ea"/>
                  <a:cs typeface="+mn-ea"/>
                  <a:sym typeface="+mn-lt"/>
                </a:rPr>
                <a:t>党的使命转变</a:t>
              </a:r>
              <a:endParaRPr lang="zh-CN" altLang="en-US" b="1">
                <a:solidFill>
                  <a:srgbClr val="FFFFFF"/>
                </a:solidFill>
                <a:latin typeface="+mn-lt"/>
                <a:ea typeface="+mn-ea"/>
                <a:cs typeface="+mn-ea"/>
                <a:sym typeface="+mn-lt"/>
              </a:endParaRPr>
            </a:p>
          </p:txBody>
        </p:sp>
        <p:sp>
          <p:nvSpPr>
            <p:cNvPr id="28688" name="矩形 10"/>
            <p:cNvSpPr>
              <a:spLocks noChangeArrowheads="1"/>
            </p:cNvSpPr>
            <p:nvPr/>
          </p:nvSpPr>
          <p:spPr bwMode="auto">
            <a:xfrm>
              <a:off x="1320800" y="3846513"/>
              <a:ext cx="2833688"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dirty="0">
                  <a:solidFill>
                    <a:schemeClr val="accent1"/>
                  </a:solidFill>
                  <a:latin typeface="+mn-lt"/>
                  <a:ea typeface="+mn-ea"/>
                  <a:cs typeface="+mn-ea"/>
                  <a:sym typeface="+mn-lt"/>
                </a:rPr>
                <a:t>我们党已经从实行计划经济条件下领导国家建设的党，成为对外开放和发展社会主义市场经济条件下领导国家建设的党。这就要求我们党必须尽快适应历史方位的转变。</a:t>
              </a:r>
              <a:endParaRPr lang="zh-CN" altLang="en-US" dirty="0">
                <a:solidFill>
                  <a:schemeClr val="accent1"/>
                </a:solidFill>
                <a:latin typeface="+mn-lt"/>
                <a:ea typeface="+mn-ea"/>
                <a:cs typeface="+mn-ea"/>
                <a:sym typeface="+mn-lt"/>
              </a:endParaRPr>
            </a:p>
          </p:txBody>
        </p:sp>
      </p:grpSp>
      <p:grpSp>
        <p:nvGrpSpPr>
          <p:cNvPr id="6" name="组合 5"/>
          <p:cNvGrpSpPr/>
          <p:nvPr/>
        </p:nvGrpSpPr>
        <p:grpSpPr bwMode="auto">
          <a:xfrm>
            <a:off x="4570413" y="3319463"/>
            <a:ext cx="3141662" cy="2959100"/>
            <a:chOff x="4570413" y="3319463"/>
            <a:chExt cx="3141662" cy="2959100"/>
          </a:xfrm>
        </p:grpSpPr>
        <p:sp>
          <p:nvSpPr>
            <p:cNvPr id="34" name="矩形 33"/>
            <p:cNvSpPr>
              <a:spLocks noChangeArrowheads="1"/>
            </p:cNvSpPr>
            <p:nvPr/>
          </p:nvSpPr>
          <p:spPr bwMode="auto">
            <a:xfrm>
              <a:off x="4583113" y="3319463"/>
              <a:ext cx="3128962" cy="3683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b="1">
                  <a:solidFill>
                    <a:srgbClr val="FFFFFF"/>
                  </a:solidFill>
                  <a:latin typeface="+mn-lt"/>
                  <a:ea typeface="+mn-ea"/>
                  <a:cs typeface="+mn-ea"/>
                  <a:sym typeface="+mn-lt"/>
                </a:rPr>
                <a:t>党的管理需要</a:t>
              </a:r>
              <a:endParaRPr lang="zh-CN" altLang="en-US" b="1">
                <a:solidFill>
                  <a:srgbClr val="FFFFFF"/>
                </a:solidFill>
                <a:latin typeface="+mn-lt"/>
                <a:ea typeface="+mn-ea"/>
                <a:cs typeface="+mn-ea"/>
                <a:sym typeface="+mn-lt"/>
              </a:endParaRPr>
            </a:p>
          </p:txBody>
        </p:sp>
        <p:sp>
          <p:nvSpPr>
            <p:cNvPr id="31757" name="矩形 35"/>
            <p:cNvSpPr>
              <a:spLocks noChangeArrowheads="1"/>
            </p:cNvSpPr>
            <p:nvPr/>
          </p:nvSpPr>
          <p:spPr bwMode="auto">
            <a:xfrm>
              <a:off x="4570413" y="3687763"/>
              <a:ext cx="3130550" cy="2590800"/>
            </a:xfrm>
            <a:prstGeom prst="rect">
              <a:avLst/>
            </a:prstGeom>
            <a:solidFill>
              <a:schemeClr val="bg2"/>
            </a:solidFill>
            <a:ln w="9525">
              <a:solidFill>
                <a:srgbClr val="D9D9D9"/>
              </a:solidFill>
              <a:rou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sym typeface="+mn-lt"/>
              </a:endParaRPr>
            </a:p>
          </p:txBody>
        </p:sp>
        <p:sp>
          <p:nvSpPr>
            <p:cNvPr id="28689" name="矩形 12"/>
            <p:cNvSpPr>
              <a:spLocks noChangeArrowheads="1"/>
            </p:cNvSpPr>
            <p:nvPr/>
          </p:nvSpPr>
          <p:spPr bwMode="auto">
            <a:xfrm>
              <a:off x="4672013" y="3846513"/>
              <a:ext cx="2951162"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dirty="0">
                  <a:solidFill>
                    <a:schemeClr val="accent1"/>
                  </a:solidFill>
                  <a:latin typeface="+mn-lt"/>
                  <a:ea typeface="+mn-ea"/>
                  <a:cs typeface="+mn-ea"/>
                  <a:sym typeface="+mn-lt"/>
                </a:rPr>
                <a:t>党的基层组织不断发展，党</a:t>
              </a:r>
              <a:r>
                <a:rPr lang="zh-CN" altLang="en-US" dirty="0" smtClean="0">
                  <a:solidFill>
                    <a:schemeClr val="accent1"/>
                  </a:solidFill>
                  <a:latin typeface="+mn-lt"/>
                  <a:ea typeface="+mn-ea"/>
                  <a:cs typeface="+mn-ea"/>
                  <a:sym typeface="+mn-lt"/>
                </a:rPr>
                <a:t>员总数接近</a:t>
              </a:r>
              <a:r>
                <a:rPr lang="en-US" altLang="zh-CN" dirty="0" smtClean="0">
                  <a:solidFill>
                    <a:schemeClr val="accent1"/>
                  </a:solidFill>
                  <a:latin typeface="+mn-lt"/>
                  <a:ea typeface="+mn-ea"/>
                  <a:cs typeface="+mn-ea"/>
                  <a:sym typeface="+mn-lt"/>
                </a:rPr>
                <a:t>9000</a:t>
              </a:r>
              <a:r>
                <a:rPr lang="zh-CN" altLang="en-US" dirty="0">
                  <a:solidFill>
                    <a:schemeClr val="accent1"/>
                  </a:solidFill>
                  <a:latin typeface="+mn-lt"/>
                  <a:ea typeface="+mn-ea"/>
                  <a:cs typeface="+mn-ea"/>
                  <a:sym typeface="+mn-lt"/>
                </a:rPr>
                <a:t>万，队伍结构更加多元化，如何管理好这样一个庞大的党是一个问题。</a:t>
              </a:r>
              <a:endParaRPr lang="zh-CN" altLang="en-US" dirty="0">
                <a:solidFill>
                  <a:schemeClr val="accent1"/>
                </a:solidFill>
                <a:latin typeface="+mn-lt"/>
                <a:ea typeface="+mn-ea"/>
                <a:cs typeface="+mn-ea"/>
                <a:sym typeface="+mn-lt"/>
              </a:endParaRPr>
            </a:p>
          </p:txBody>
        </p:sp>
      </p:grpSp>
      <p:grpSp>
        <p:nvGrpSpPr>
          <p:cNvPr id="8" name="组合 7"/>
          <p:cNvGrpSpPr/>
          <p:nvPr/>
        </p:nvGrpSpPr>
        <p:grpSpPr bwMode="auto">
          <a:xfrm>
            <a:off x="7954963" y="3319463"/>
            <a:ext cx="3138487" cy="2959100"/>
            <a:chOff x="7954963" y="3319463"/>
            <a:chExt cx="3138487" cy="2959100"/>
          </a:xfrm>
        </p:grpSpPr>
        <p:sp>
          <p:nvSpPr>
            <p:cNvPr id="35" name="矩形 34"/>
            <p:cNvSpPr>
              <a:spLocks noChangeArrowheads="1"/>
            </p:cNvSpPr>
            <p:nvPr/>
          </p:nvSpPr>
          <p:spPr bwMode="auto">
            <a:xfrm>
              <a:off x="7962900" y="3319463"/>
              <a:ext cx="3130550" cy="3683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b="1">
                  <a:solidFill>
                    <a:srgbClr val="FFFFFF"/>
                  </a:solidFill>
                  <a:latin typeface="+mn-lt"/>
                  <a:ea typeface="+mn-ea"/>
                  <a:cs typeface="+mn-ea"/>
                  <a:sym typeface="+mn-lt"/>
                </a:rPr>
                <a:t>党内的各种问题</a:t>
              </a:r>
              <a:endParaRPr lang="zh-CN" altLang="en-US" b="1">
                <a:solidFill>
                  <a:srgbClr val="FFFFFF"/>
                </a:solidFill>
                <a:latin typeface="+mn-lt"/>
                <a:ea typeface="+mn-ea"/>
                <a:cs typeface="+mn-ea"/>
                <a:sym typeface="+mn-lt"/>
              </a:endParaRPr>
            </a:p>
          </p:txBody>
        </p:sp>
        <p:sp>
          <p:nvSpPr>
            <p:cNvPr id="31754" name="矩形 36"/>
            <p:cNvSpPr>
              <a:spLocks noChangeArrowheads="1"/>
            </p:cNvSpPr>
            <p:nvPr/>
          </p:nvSpPr>
          <p:spPr bwMode="auto">
            <a:xfrm>
              <a:off x="7954963" y="3687763"/>
              <a:ext cx="3130550" cy="2590800"/>
            </a:xfrm>
            <a:prstGeom prst="rect">
              <a:avLst/>
            </a:prstGeom>
            <a:solidFill>
              <a:schemeClr val="bg2"/>
            </a:solidFill>
            <a:ln w="9525">
              <a:solidFill>
                <a:srgbClr val="D9D9D9"/>
              </a:solidFill>
              <a:rou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sym typeface="+mn-lt"/>
              </a:endParaRPr>
            </a:p>
          </p:txBody>
        </p:sp>
        <p:sp>
          <p:nvSpPr>
            <p:cNvPr id="28690" name="矩形 14"/>
            <p:cNvSpPr>
              <a:spLocks noChangeArrowheads="1"/>
            </p:cNvSpPr>
            <p:nvPr/>
          </p:nvSpPr>
          <p:spPr bwMode="auto">
            <a:xfrm>
              <a:off x="8107363" y="3830638"/>
              <a:ext cx="284162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a:solidFill>
                    <a:schemeClr val="accent1"/>
                  </a:solidFill>
                  <a:latin typeface="+mn-lt"/>
                  <a:ea typeface="+mn-ea"/>
                  <a:cs typeface="+mn-ea"/>
                  <a:sym typeface="+mn-lt"/>
                </a:rPr>
                <a:t>面对改革开放和经济发展带来的多元思想的冲击，出现了一些党员理想信念不坚定、基层党组织的战斗堡垒作用不强、党员意识淡薄等现象，甚至出现了一些党员干部贪污腐败的恶劣现象。</a:t>
              </a:r>
              <a:endParaRPr lang="en-US" altLang="zh-CN">
                <a:solidFill>
                  <a:schemeClr val="accent1"/>
                </a:solidFill>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8678"/>
                                        </p:tgtEl>
                                        <p:attrNameLst>
                                          <p:attrName>style.visibility</p:attrName>
                                        </p:attrNameLst>
                                      </p:cBhvr>
                                      <p:to>
                                        <p:strVal val="visible"/>
                                      </p:to>
                                    </p:set>
                                    <p:animEffect transition="in" filter="wipe(left)">
                                      <p:cBhvr>
                                        <p:cTn id="13" dur="500"/>
                                        <p:tgtEl>
                                          <p:spTgt spid="28678"/>
                                        </p:tgtEl>
                                      </p:cBhvr>
                                    </p:animEffect>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8" grpId="0"/>
    </p:bldLst>
  </p:timing>
</p:sld>
</file>

<file path=ppt/slides/slide12.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pic>
        <p:nvPicPr>
          <p:cNvPr id="33794" name="图片 11"/>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121967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5" name="图片 1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036888"/>
            <a:ext cx="12196763" cy="382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2" name="图片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098550"/>
            <a:ext cx="12196763" cy="575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bwMode="auto">
          <a:xfrm>
            <a:off x="4416425" y="1684338"/>
            <a:ext cx="2027238" cy="1570037"/>
            <a:chOff x="4416425" y="1466850"/>
            <a:chExt cx="2027238" cy="1570038"/>
          </a:xfrm>
        </p:grpSpPr>
        <p:sp>
          <p:nvSpPr>
            <p:cNvPr id="15" name="Freeform 5"/>
            <p:cNvSpPr/>
            <p:nvPr/>
          </p:nvSpPr>
          <p:spPr bwMode="auto">
            <a:xfrm>
              <a:off x="4416425" y="1743075"/>
              <a:ext cx="265113" cy="996951"/>
            </a:xfrm>
            <a:custGeom>
              <a:avLst/>
              <a:gdLst>
                <a:gd name="T0" fmla="*/ 165 w 399"/>
                <a:gd name="T1" fmla="*/ 1777 h 1935"/>
                <a:gd name="T2" fmla="*/ 165 w 399"/>
                <a:gd name="T3" fmla="*/ 150 h 1935"/>
                <a:gd name="T4" fmla="*/ 399 w 399"/>
                <a:gd name="T5" fmla="*/ 150 h 1935"/>
                <a:gd name="T6" fmla="*/ 399 w 399"/>
                <a:gd name="T7" fmla="*/ 0 h 1935"/>
                <a:gd name="T8" fmla="*/ 0 w 399"/>
                <a:gd name="T9" fmla="*/ 0 h 1935"/>
                <a:gd name="T10" fmla="*/ 0 w 399"/>
                <a:gd name="T11" fmla="*/ 1935 h 1935"/>
                <a:gd name="T12" fmla="*/ 399 w 399"/>
                <a:gd name="T13" fmla="*/ 1935 h 1935"/>
                <a:gd name="T14" fmla="*/ 399 w 399"/>
                <a:gd name="T15" fmla="*/ 1777 h 1935"/>
                <a:gd name="T16" fmla="*/ 165 w 399"/>
                <a:gd name="T17" fmla="*/ 1777 h 1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9" h="1935">
                  <a:moveTo>
                    <a:pt x="165" y="1777"/>
                  </a:moveTo>
                  <a:lnTo>
                    <a:pt x="165" y="150"/>
                  </a:lnTo>
                  <a:lnTo>
                    <a:pt x="399" y="150"/>
                  </a:lnTo>
                  <a:lnTo>
                    <a:pt x="399" y="0"/>
                  </a:lnTo>
                  <a:lnTo>
                    <a:pt x="0" y="0"/>
                  </a:lnTo>
                  <a:lnTo>
                    <a:pt x="0" y="1935"/>
                  </a:lnTo>
                  <a:lnTo>
                    <a:pt x="399" y="1935"/>
                  </a:lnTo>
                  <a:lnTo>
                    <a:pt x="399" y="1777"/>
                  </a:lnTo>
                  <a:lnTo>
                    <a:pt x="165" y="1777"/>
                  </a:lnTo>
                  <a:close/>
                </a:path>
              </a:pathLst>
            </a:custGeom>
            <a:solidFill>
              <a:srgbClr val="C00000"/>
            </a:solidFill>
            <a:ln>
              <a:noFill/>
            </a:ln>
            <a:effectLst>
              <a:outerShdw blurRad="50800" dist="38100" dir="2700000" algn="tl" rotWithShape="0">
                <a:prstClr val="black">
                  <a:alpha val="40000"/>
                </a:prstClr>
              </a:outerShdw>
            </a:effectLst>
          </p:spPr>
          <p:txBody>
            <a:bodyPr/>
            <a:lstStyle/>
            <a:p>
              <a:pPr>
                <a:defRPr/>
              </a:pPr>
              <a:endParaRPr lang="zh-CN" altLang="en-US">
                <a:solidFill>
                  <a:srgbClr val="C00000"/>
                </a:solidFill>
                <a:latin typeface="+mn-lt"/>
                <a:ea typeface="+mn-ea"/>
                <a:cs typeface="+mn-ea"/>
                <a:sym typeface="+mn-lt"/>
              </a:endParaRPr>
            </a:p>
          </p:txBody>
        </p:sp>
        <p:sp>
          <p:nvSpPr>
            <p:cNvPr id="16" name="Freeform 5"/>
            <p:cNvSpPr/>
            <p:nvPr/>
          </p:nvSpPr>
          <p:spPr bwMode="auto">
            <a:xfrm flipH="1">
              <a:off x="6176963" y="1743075"/>
              <a:ext cx="266700" cy="996951"/>
            </a:xfrm>
            <a:custGeom>
              <a:avLst/>
              <a:gdLst>
                <a:gd name="T0" fmla="*/ 165 w 399"/>
                <a:gd name="T1" fmla="*/ 1777 h 1935"/>
                <a:gd name="T2" fmla="*/ 165 w 399"/>
                <a:gd name="T3" fmla="*/ 150 h 1935"/>
                <a:gd name="T4" fmla="*/ 399 w 399"/>
                <a:gd name="T5" fmla="*/ 150 h 1935"/>
                <a:gd name="T6" fmla="*/ 399 w 399"/>
                <a:gd name="T7" fmla="*/ 0 h 1935"/>
                <a:gd name="T8" fmla="*/ 0 w 399"/>
                <a:gd name="T9" fmla="*/ 0 h 1935"/>
                <a:gd name="T10" fmla="*/ 0 w 399"/>
                <a:gd name="T11" fmla="*/ 1935 h 1935"/>
                <a:gd name="T12" fmla="*/ 399 w 399"/>
                <a:gd name="T13" fmla="*/ 1935 h 1935"/>
                <a:gd name="T14" fmla="*/ 399 w 399"/>
                <a:gd name="T15" fmla="*/ 1777 h 1935"/>
                <a:gd name="T16" fmla="*/ 165 w 399"/>
                <a:gd name="T17" fmla="*/ 1777 h 1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9" h="1935">
                  <a:moveTo>
                    <a:pt x="165" y="1777"/>
                  </a:moveTo>
                  <a:lnTo>
                    <a:pt x="165" y="150"/>
                  </a:lnTo>
                  <a:lnTo>
                    <a:pt x="399" y="150"/>
                  </a:lnTo>
                  <a:lnTo>
                    <a:pt x="399" y="0"/>
                  </a:lnTo>
                  <a:lnTo>
                    <a:pt x="0" y="0"/>
                  </a:lnTo>
                  <a:lnTo>
                    <a:pt x="0" y="1935"/>
                  </a:lnTo>
                  <a:lnTo>
                    <a:pt x="399" y="1935"/>
                  </a:lnTo>
                  <a:lnTo>
                    <a:pt x="399" y="1777"/>
                  </a:lnTo>
                  <a:lnTo>
                    <a:pt x="165" y="1777"/>
                  </a:lnTo>
                  <a:close/>
                </a:path>
              </a:pathLst>
            </a:custGeom>
            <a:solidFill>
              <a:srgbClr val="C00000"/>
            </a:solidFill>
            <a:ln>
              <a:noFill/>
            </a:ln>
            <a:effectLst>
              <a:outerShdw blurRad="50800" dist="38100" dir="2700000" algn="tl" rotWithShape="0">
                <a:prstClr val="black">
                  <a:alpha val="40000"/>
                </a:prstClr>
              </a:outerShdw>
            </a:effectLst>
          </p:spPr>
          <p:txBody>
            <a:bodyPr/>
            <a:lstStyle/>
            <a:p>
              <a:pPr>
                <a:defRPr/>
              </a:pPr>
              <a:endParaRPr lang="zh-CN" altLang="en-US">
                <a:solidFill>
                  <a:srgbClr val="C00000"/>
                </a:solidFill>
                <a:latin typeface="+mn-lt"/>
                <a:ea typeface="+mn-ea"/>
                <a:cs typeface="+mn-ea"/>
                <a:sym typeface="+mn-lt"/>
              </a:endParaRPr>
            </a:p>
          </p:txBody>
        </p:sp>
        <p:sp>
          <p:nvSpPr>
            <p:cNvPr id="17" name="TextBox 13"/>
            <p:cNvSpPr txBox="1"/>
            <p:nvPr/>
          </p:nvSpPr>
          <p:spPr>
            <a:xfrm>
              <a:off x="4586288" y="1466850"/>
              <a:ext cx="1552575" cy="1570038"/>
            </a:xfrm>
            <a:prstGeom prst="rect">
              <a:avLst/>
            </a:prstGeom>
            <a:noFill/>
          </p:spPr>
          <p:txBody>
            <a:bodyPr wrap="none">
              <a:spAutoFit/>
            </a:bodyPr>
            <a:lstStyle/>
            <a:p>
              <a:pPr algn="ctr">
                <a:defRPr/>
              </a:pPr>
              <a:r>
                <a:rPr lang="en-US" altLang="zh-CN" sz="9600" dirty="0">
                  <a:solidFill>
                    <a:srgbClr val="C00000"/>
                  </a:solidFill>
                  <a:effectLst>
                    <a:outerShdw blurRad="38100" dist="38100" dir="2700000" algn="tl">
                      <a:srgbClr val="000000">
                        <a:alpha val="43137"/>
                      </a:srgbClr>
                    </a:outerShdw>
                  </a:effectLst>
                  <a:latin typeface="+mn-lt"/>
                  <a:ea typeface="+mn-ea"/>
                  <a:cs typeface="+mn-ea"/>
                  <a:sym typeface="+mn-lt"/>
                </a:rPr>
                <a:t>02</a:t>
              </a:r>
              <a:endParaRPr lang="zh-CN" altLang="en-US" sz="9600" dirty="0">
                <a:solidFill>
                  <a:srgbClr val="C00000"/>
                </a:solidFill>
                <a:effectLst>
                  <a:outerShdw blurRad="38100" dist="38100" dir="2700000" algn="tl">
                    <a:srgbClr val="000000">
                      <a:alpha val="43137"/>
                    </a:srgbClr>
                  </a:outerShdw>
                </a:effectLst>
                <a:latin typeface="+mn-lt"/>
                <a:ea typeface="+mn-ea"/>
                <a:cs typeface="+mn-ea"/>
                <a:sym typeface="+mn-lt"/>
              </a:endParaRPr>
            </a:p>
          </p:txBody>
        </p:sp>
      </p:grpSp>
      <p:sp>
        <p:nvSpPr>
          <p:cNvPr id="22" name="TextBox 15"/>
          <p:cNvSpPr txBox="1"/>
          <p:nvPr/>
        </p:nvSpPr>
        <p:spPr>
          <a:xfrm>
            <a:off x="5153025" y="3203575"/>
            <a:ext cx="7351713" cy="708025"/>
          </a:xfrm>
          <a:prstGeom prst="rect">
            <a:avLst/>
          </a:prstGeom>
          <a:noFill/>
        </p:spPr>
        <p:txBody>
          <a:bodyPr>
            <a:spAutoFit/>
          </a:bodyPr>
          <a:lstStyle>
            <a:defPPr>
              <a:defRPr lang="zh-CN"/>
            </a:defPPr>
            <a:lvl1pPr>
              <a:defRPr sz="4800" b="1">
                <a:latin typeface="+mn-ea"/>
                <a:ea typeface="+mn-ea"/>
              </a:defRPr>
            </a:lvl1pPr>
          </a:lstStyle>
          <a:p>
            <a:pPr>
              <a:defRPr/>
            </a:pPr>
            <a:r>
              <a:rPr lang="zh-CN" altLang="en-US" sz="4000" b="0" noProof="1">
                <a:solidFill>
                  <a:srgbClr val="C00000"/>
                </a:solidFill>
                <a:latin typeface="+mn-lt"/>
                <a:cs typeface="+mn-ea"/>
                <a:sym typeface="+mn-lt"/>
              </a:rPr>
              <a:t>从严治党的历史沿革</a:t>
            </a:r>
            <a:endParaRPr lang="zh-CN" altLang="en-US" sz="4000" b="0" noProof="1">
              <a:solidFill>
                <a:srgbClr val="C00000"/>
              </a:solidFill>
              <a:latin typeface="+mn-lt"/>
              <a:cs typeface="+mn-ea"/>
              <a:sym typeface="+mn-lt"/>
            </a:endParaRPr>
          </a:p>
        </p:txBody>
      </p:sp>
      <p:grpSp>
        <p:nvGrpSpPr>
          <p:cNvPr id="4" name="组合 3"/>
          <p:cNvGrpSpPr/>
          <p:nvPr/>
        </p:nvGrpSpPr>
        <p:grpSpPr bwMode="auto">
          <a:xfrm>
            <a:off x="4433888" y="4127500"/>
            <a:ext cx="4467225" cy="369888"/>
            <a:chOff x="4433888" y="3910013"/>
            <a:chExt cx="4467225" cy="369887"/>
          </a:xfrm>
        </p:grpSpPr>
        <p:sp>
          <p:nvSpPr>
            <p:cNvPr id="23" name="Oval 39"/>
            <p:cNvSpPr>
              <a:spLocks noChangeAspect="1" noChangeArrowheads="1"/>
            </p:cNvSpPr>
            <p:nvPr/>
          </p:nvSpPr>
          <p:spPr bwMode="auto">
            <a:xfrm>
              <a:off x="4433888" y="4002088"/>
              <a:ext cx="217487" cy="215899"/>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eaLnBrk="1" hangingPunct="1">
                <a:defRPr/>
              </a:pPr>
              <a:endParaRPr lang="zh-CN" altLang="en-US">
                <a:solidFill>
                  <a:srgbClr val="C00000"/>
                </a:solidFill>
                <a:latin typeface="+mn-lt"/>
                <a:ea typeface="+mn-ea"/>
                <a:cs typeface="+mn-ea"/>
                <a:sym typeface="+mn-lt"/>
              </a:endParaRPr>
            </a:p>
          </p:txBody>
        </p:sp>
        <p:sp>
          <p:nvSpPr>
            <p:cNvPr id="24" name="TextBox 21"/>
            <p:cNvSpPr txBox="1"/>
            <p:nvPr/>
          </p:nvSpPr>
          <p:spPr>
            <a:xfrm>
              <a:off x="4651375" y="3910013"/>
              <a:ext cx="4249738" cy="369887"/>
            </a:xfrm>
            <a:prstGeom prst="rect">
              <a:avLst/>
            </a:prstGeom>
            <a:noFill/>
          </p:spPr>
          <p:txBody>
            <a:bodyPr>
              <a:spAutoFit/>
            </a:bodyPr>
            <a:lstStyle>
              <a:defPPr>
                <a:defRPr lang="zh-CN"/>
              </a:defPPr>
              <a:lvl1pPr>
                <a:defRPr sz="2000">
                  <a:solidFill>
                    <a:schemeClr val="accent3"/>
                  </a:solidFill>
                  <a:latin typeface="+mn-ea"/>
                  <a:ea typeface="+mn-ea"/>
                </a:defRPr>
              </a:lvl1pPr>
            </a:lstStyle>
            <a:p>
              <a:pPr>
                <a:defRPr/>
              </a:pPr>
              <a:r>
                <a:rPr lang="zh-CN" altLang="en-US" sz="1800" noProof="1">
                  <a:solidFill>
                    <a:srgbClr val="C00000"/>
                  </a:solidFill>
                  <a:latin typeface="+mn-lt"/>
                  <a:cs typeface="+mn-ea"/>
                  <a:sym typeface="+mn-lt"/>
                </a:rPr>
                <a:t>共产主义理论建立初期的从严治党</a:t>
              </a:r>
              <a:endParaRPr lang="zh-CN" altLang="en-US" sz="1800" noProof="1">
                <a:solidFill>
                  <a:srgbClr val="C00000"/>
                </a:solidFill>
                <a:latin typeface="+mn-lt"/>
                <a:cs typeface="+mn-ea"/>
                <a:sym typeface="+mn-lt"/>
              </a:endParaRPr>
            </a:p>
          </p:txBody>
        </p:sp>
      </p:grpSp>
      <p:grpSp>
        <p:nvGrpSpPr>
          <p:cNvPr id="5" name="组合 4"/>
          <p:cNvGrpSpPr/>
          <p:nvPr/>
        </p:nvGrpSpPr>
        <p:grpSpPr bwMode="auto">
          <a:xfrm>
            <a:off x="4437063" y="4629150"/>
            <a:ext cx="5016500" cy="368300"/>
            <a:chOff x="4437063" y="4338638"/>
            <a:chExt cx="5016500" cy="368300"/>
          </a:xfrm>
        </p:grpSpPr>
        <p:sp>
          <p:nvSpPr>
            <p:cNvPr id="31" name="Oval 39"/>
            <p:cNvSpPr>
              <a:spLocks noChangeAspect="1" noChangeArrowheads="1"/>
            </p:cNvSpPr>
            <p:nvPr/>
          </p:nvSpPr>
          <p:spPr bwMode="auto">
            <a:xfrm>
              <a:off x="4437063" y="4375151"/>
              <a:ext cx="215900" cy="217487"/>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eaLnBrk="1" hangingPunct="1">
                <a:defRPr/>
              </a:pPr>
              <a:endParaRPr lang="zh-CN" altLang="en-US">
                <a:solidFill>
                  <a:srgbClr val="C00000"/>
                </a:solidFill>
                <a:latin typeface="+mn-lt"/>
                <a:ea typeface="+mn-ea"/>
                <a:cs typeface="+mn-ea"/>
                <a:sym typeface="+mn-lt"/>
              </a:endParaRPr>
            </a:p>
          </p:txBody>
        </p:sp>
        <p:sp>
          <p:nvSpPr>
            <p:cNvPr id="32" name="TextBox 21"/>
            <p:cNvSpPr txBox="1"/>
            <p:nvPr/>
          </p:nvSpPr>
          <p:spPr>
            <a:xfrm>
              <a:off x="4652963" y="4338638"/>
              <a:ext cx="4800600" cy="368300"/>
            </a:xfrm>
            <a:prstGeom prst="rect">
              <a:avLst/>
            </a:prstGeom>
            <a:noFill/>
          </p:spPr>
          <p:txBody>
            <a:bodyPr>
              <a:spAutoFit/>
            </a:bodyPr>
            <a:lstStyle>
              <a:defPPr>
                <a:defRPr lang="zh-CN"/>
              </a:defPPr>
              <a:lvl1pPr>
                <a:defRPr sz="2000">
                  <a:solidFill>
                    <a:schemeClr val="accent3"/>
                  </a:solidFill>
                  <a:latin typeface="+mn-ea"/>
                  <a:ea typeface="+mn-ea"/>
                </a:defRPr>
              </a:lvl1pPr>
            </a:lstStyle>
            <a:p>
              <a:pPr>
                <a:defRPr/>
              </a:pPr>
              <a:r>
                <a:rPr lang="zh-CN" altLang="en-US" sz="1800" noProof="1">
                  <a:solidFill>
                    <a:srgbClr val="C00000"/>
                  </a:solidFill>
                  <a:latin typeface="+mn-lt"/>
                  <a:cs typeface="+mn-ea"/>
                  <a:sym typeface="+mn-lt"/>
                </a:rPr>
                <a:t>中国共产党的从严治党</a:t>
              </a:r>
              <a:endParaRPr lang="zh-CN" altLang="en-US" sz="1800" noProof="1">
                <a:solidFill>
                  <a:srgbClr val="C00000"/>
                </a:solidFill>
                <a:latin typeface="+mn-lt"/>
                <a:cs typeface="+mn-ea"/>
                <a:sym typeface="+mn-lt"/>
              </a:endParaRPr>
            </a:p>
          </p:txBody>
        </p:sp>
      </p:grpSp>
      <p:pic>
        <p:nvPicPr>
          <p:cNvPr id="18" name="图片 42"/>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10050" y="3106738"/>
            <a:ext cx="942975" cy="881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7422"/>
                                        </p:tgtEl>
                                        <p:attrNameLst>
                                          <p:attrName>style.visibility</p:attrName>
                                        </p:attrNameLst>
                                      </p:cBhvr>
                                      <p:to>
                                        <p:strVal val="visible"/>
                                      </p:to>
                                    </p:set>
                                    <p:animEffect transition="in" filter="fade">
                                      <p:cBhvr>
                                        <p:cTn id="7" dur="1000"/>
                                        <p:tgtEl>
                                          <p:spTgt spid="17422"/>
                                        </p:tgtEl>
                                      </p:cBhvr>
                                    </p:animEffect>
                                    <p:anim calcmode="lin" valueType="num">
                                      <p:cBhvr>
                                        <p:cTn id="8" dur="1000" fill="hold"/>
                                        <p:tgtEl>
                                          <p:spTgt spid="17422"/>
                                        </p:tgtEl>
                                        <p:attrNameLst>
                                          <p:attrName>ppt_x</p:attrName>
                                        </p:attrNameLst>
                                      </p:cBhvr>
                                      <p:tavLst>
                                        <p:tav tm="0">
                                          <p:val>
                                            <p:strVal val="#ppt_x"/>
                                          </p:val>
                                        </p:tav>
                                        <p:tav tm="100000">
                                          <p:val>
                                            <p:strVal val="#ppt_x"/>
                                          </p:val>
                                        </p:tav>
                                      </p:tavLst>
                                    </p:anim>
                                    <p:anim calcmode="lin" valueType="num">
                                      <p:cBhvr>
                                        <p:cTn id="9" dur="1000" fill="hold"/>
                                        <p:tgtEl>
                                          <p:spTgt spid="17422"/>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90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30" presetClass="entr" presetSubtype="0" fill="hold" nodeType="withEffect">
                                  <p:stCondLst>
                                    <p:cond delay="140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800" decel="100000"/>
                                        <p:tgtEl>
                                          <p:spTgt spid="18"/>
                                        </p:tgtEl>
                                      </p:cBhvr>
                                    </p:animEffect>
                                    <p:anim calcmode="lin" valueType="num">
                                      <p:cBhvr>
                                        <p:cTn id="18" dur="800" decel="100000" fill="hold"/>
                                        <p:tgtEl>
                                          <p:spTgt spid="18"/>
                                        </p:tgtEl>
                                        <p:attrNameLst>
                                          <p:attrName>style.rotation</p:attrName>
                                        </p:attrNameLst>
                                      </p:cBhvr>
                                      <p:tavLst>
                                        <p:tav tm="0">
                                          <p:val>
                                            <p:fltVal val="-90"/>
                                          </p:val>
                                        </p:tav>
                                        <p:tav tm="100000">
                                          <p:val>
                                            <p:fltVal val="0"/>
                                          </p:val>
                                        </p:tav>
                                      </p:tavLst>
                                    </p:anim>
                                    <p:anim calcmode="lin" valueType="num">
                                      <p:cBhvr>
                                        <p:cTn id="19" dur="800" decel="100000" fill="hold"/>
                                        <p:tgtEl>
                                          <p:spTgt spid="18"/>
                                        </p:tgtEl>
                                        <p:attrNameLst>
                                          <p:attrName>ppt_x</p:attrName>
                                        </p:attrNameLst>
                                      </p:cBhvr>
                                      <p:tavLst>
                                        <p:tav tm="0">
                                          <p:val>
                                            <p:strVal val="#ppt_x+0.4"/>
                                          </p:val>
                                        </p:tav>
                                        <p:tav tm="100000">
                                          <p:val>
                                            <p:strVal val="#ppt_x-0.05"/>
                                          </p:val>
                                        </p:tav>
                                      </p:tavLst>
                                    </p:anim>
                                    <p:anim calcmode="lin" valueType="num">
                                      <p:cBhvr>
                                        <p:cTn id="20" dur="800" decel="100000" fill="hold"/>
                                        <p:tgtEl>
                                          <p:spTgt spid="18"/>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par>
                                <p:cTn id="23" presetID="41" presetClass="entr" presetSubtype="0" fill="hold" grpId="0" nodeType="withEffect">
                                  <p:stCondLst>
                                    <p:cond delay="2500"/>
                                  </p:stCondLst>
                                  <p:iterate type="lt">
                                    <p:tmPct val="10000"/>
                                  </p:iterate>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2"/>
                                        </p:tgtEl>
                                        <p:attrNameLst>
                                          <p:attrName>ppt_y</p:attrName>
                                        </p:attrNameLst>
                                      </p:cBhvr>
                                      <p:tavLst>
                                        <p:tav tm="0">
                                          <p:val>
                                            <p:strVal val="#ppt_y"/>
                                          </p:val>
                                        </p:tav>
                                        <p:tav tm="100000">
                                          <p:val>
                                            <p:strVal val="#ppt_y"/>
                                          </p:val>
                                        </p:tav>
                                      </p:tavLst>
                                    </p:anim>
                                    <p:anim calcmode="lin" valueType="num">
                                      <p:cBhvr>
                                        <p:cTn id="27"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2"/>
                                        </p:tgtEl>
                                      </p:cBhvr>
                                    </p:animEffect>
                                  </p:childTnLst>
                                </p:cTn>
                              </p:par>
                              <p:par>
                                <p:cTn id="30" presetID="2" presetClass="entr" presetSubtype="4" fill="hold" nodeType="withEffect">
                                  <p:stCondLst>
                                    <p:cond delay="375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ppt_x"/>
                                          </p:val>
                                        </p:tav>
                                        <p:tav tm="100000">
                                          <p:val>
                                            <p:strVal val="#ppt_x"/>
                                          </p:val>
                                        </p:tav>
                                      </p:tavLst>
                                    </p:anim>
                                    <p:anim calcmode="lin" valueType="num">
                                      <p:cBhvr additive="base">
                                        <p:cTn id="33" dur="500" fill="hold"/>
                                        <p:tgtEl>
                                          <p:spTgt spid="4"/>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4300"/>
                                  </p:stCondLst>
                                  <p:childTnLst>
                                    <p:set>
                                      <p:cBhvr>
                                        <p:cTn id="35" dur="1" fill="hold">
                                          <p:stCondLst>
                                            <p:cond delay="0"/>
                                          </p:stCondLst>
                                        </p:cTn>
                                        <p:tgtEl>
                                          <p:spTgt spid="5"/>
                                        </p:tgtEl>
                                        <p:attrNameLst>
                                          <p:attrName>style.visibility</p:attrName>
                                        </p:attrNameLst>
                                      </p:cBhvr>
                                      <p:to>
                                        <p:strVal val="visible"/>
                                      </p:to>
                                    </p:set>
                                    <p:anim calcmode="lin" valueType="num">
                                      <p:cBhvr additive="base">
                                        <p:cTn id="36" dur="500" fill="hold"/>
                                        <p:tgtEl>
                                          <p:spTgt spid="5"/>
                                        </p:tgtEl>
                                        <p:attrNameLst>
                                          <p:attrName>ppt_x</p:attrName>
                                        </p:attrNameLst>
                                      </p:cBhvr>
                                      <p:tavLst>
                                        <p:tav tm="0">
                                          <p:val>
                                            <p:strVal val="#ppt_x"/>
                                          </p:val>
                                        </p:tav>
                                        <p:tav tm="100000">
                                          <p:val>
                                            <p:strVal val="#ppt_x"/>
                                          </p:val>
                                        </p:tav>
                                      </p:tavLst>
                                    </p:anim>
                                    <p:anim calcmode="lin" valueType="num">
                                      <p:cBhvr additive="base">
                                        <p:cTn id="3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Box 54"/>
          <p:cNvSpPr txBox="1">
            <a:spLocks noChangeArrowheads="1"/>
          </p:cNvSpPr>
          <p:nvPr/>
        </p:nvSpPr>
        <p:spPr bwMode="auto">
          <a:xfrm>
            <a:off x="947738" y="200025"/>
            <a:ext cx="91836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en-US" altLang="zh-CN" sz="2800" smtClean="0">
                <a:latin typeface="+mn-lt"/>
                <a:ea typeface="+mn-ea"/>
                <a:cs typeface="+mn-ea"/>
                <a:sym typeface="+mn-lt"/>
              </a:rPr>
              <a:t>2.1 </a:t>
            </a:r>
            <a:r>
              <a:rPr lang="zh-CN" altLang="en-US" sz="2800" smtClean="0">
                <a:latin typeface="+mn-lt"/>
                <a:ea typeface="+mn-ea"/>
                <a:cs typeface="+mn-ea"/>
                <a:sym typeface="+mn-lt"/>
              </a:rPr>
              <a:t>共产主义理论建立初期的从严治党</a:t>
            </a:r>
            <a:endParaRPr lang="zh-CN" altLang="en-US" sz="2800" smtClean="0">
              <a:latin typeface="+mn-lt"/>
              <a:ea typeface="+mn-ea"/>
              <a:cs typeface="+mn-ea"/>
              <a:sym typeface="+mn-lt"/>
            </a:endParaRPr>
          </a:p>
        </p:txBody>
      </p:sp>
      <p:sp>
        <p:nvSpPr>
          <p:cNvPr id="32770" name="Line 8"/>
          <p:cNvSpPr>
            <a:spLocks noChangeShapeType="1"/>
          </p:cNvSpPr>
          <p:nvPr/>
        </p:nvSpPr>
        <p:spPr bwMode="auto">
          <a:xfrm>
            <a:off x="1033463" y="703263"/>
            <a:ext cx="9737725" cy="0"/>
          </a:xfrm>
          <a:prstGeom prst="line">
            <a:avLst/>
          </a:prstGeom>
          <a:noFill/>
          <a:ln w="12700">
            <a:solidFill>
              <a:schemeClr val="tx2"/>
            </a:solidFill>
            <a:prstDash val="dash"/>
            <a:miter lim="800000"/>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sp>
        <p:nvSpPr>
          <p:cNvPr id="32773" name="矩形 6"/>
          <p:cNvSpPr>
            <a:spLocks noChangeArrowheads="1"/>
          </p:cNvSpPr>
          <p:nvPr/>
        </p:nvSpPr>
        <p:spPr bwMode="auto">
          <a:xfrm>
            <a:off x="4225925" y="1098550"/>
            <a:ext cx="7056438"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dirty="0">
                <a:solidFill>
                  <a:schemeClr val="bg1"/>
                </a:solidFill>
                <a:latin typeface="+mn-lt"/>
                <a:ea typeface="+mn-ea"/>
                <a:cs typeface="+mn-ea"/>
                <a:sym typeface="+mn-lt"/>
              </a:rPr>
              <a:t>早在</a:t>
            </a:r>
            <a:r>
              <a:rPr lang="en-US" altLang="zh-CN" dirty="0">
                <a:solidFill>
                  <a:schemeClr val="bg1"/>
                </a:solidFill>
                <a:latin typeface="+mn-lt"/>
                <a:ea typeface="+mn-ea"/>
                <a:cs typeface="+mn-ea"/>
                <a:sym typeface="+mn-lt"/>
              </a:rPr>
              <a:t>1847</a:t>
            </a:r>
            <a:r>
              <a:rPr lang="zh-CN" altLang="en-US" dirty="0">
                <a:solidFill>
                  <a:schemeClr val="bg1"/>
                </a:solidFill>
                <a:latin typeface="+mn-lt"/>
                <a:ea typeface="+mn-ea"/>
                <a:cs typeface="+mn-ea"/>
                <a:sym typeface="+mn-lt"/>
              </a:rPr>
              <a:t>年，共产主义者同盟章程就要求“各支部对成员的政治品质纯洁负责”，是党的历史上第一次对纯洁性作出规定，也是治党要从严的要求。</a:t>
            </a:r>
            <a:endParaRPr lang="en-US" altLang="zh-CN" dirty="0">
              <a:solidFill>
                <a:schemeClr val="bg1"/>
              </a:solidFill>
              <a:latin typeface="+mn-lt"/>
              <a:ea typeface="+mn-ea"/>
              <a:cs typeface="+mn-ea"/>
              <a:sym typeface="+mn-lt"/>
            </a:endParaRPr>
          </a:p>
          <a:p>
            <a:pPr algn="just">
              <a:defRPr/>
            </a:pPr>
            <a:endParaRPr lang="en-US" altLang="zh-CN" dirty="0">
              <a:solidFill>
                <a:schemeClr val="bg1"/>
              </a:solidFill>
              <a:latin typeface="+mn-lt"/>
              <a:ea typeface="+mn-ea"/>
              <a:cs typeface="+mn-ea"/>
              <a:sym typeface="+mn-lt"/>
            </a:endParaRPr>
          </a:p>
          <a:p>
            <a:pPr algn="just">
              <a:defRPr/>
            </a:pPr>
            <a:r>
              <a:rPr lang="en-US" altLang="zh-CN" dirty="0">
                <a:solidFill>
                  <a:schemeClr val="bg1"/>
                </a:solidFill>
                <a:latin typeface="+mn-lt"/>
                <a:ea typeface="+mn-ea"/>
                <a:cs typeface="+mn-ea"/>
                <a:sym typeface="+mn-lt"/>
              </a:rPr>
              <a:t>1859</a:t>
            </a:r>
            <a:r>
              <a:rPr lang="zh-CN" altLang="en-US" dirty="0">
                <a:solidFill>
                  <a:schemeClr val="bg1"/>
                </a:solidFill>
                <a:latin typeface="+mn-lt"/>
                <a:ea typeface="+mn-ea"/>
                <a:cs typeface="+mn-ea"/>
                <a:sym typeface="+mn-lt"/>
              </a:rPr>
              <a:t>年，马克思在与恩格斯的通信中重申，“必须保持党的纯洁性和纪律，否则将一事无成”。 </a:t>
            </a:r>
            <a:endParaRPr lang="zh-CN" altLang="en-US" dirty="0">
              <a:solidFill>
                <a:schemeClr val="bg1"/>
              </a:solidFill>
              <a:latin typeface="+mn-lt"/>
              <a:ea typeface="+mn-ea"/>
              <a:cs typeface="+mn-ea"/>
              <a:sym typeface="+mn-lt"/>
            </a:endParaRPr>
          </a:p>
        </p:txBody>
      </p:sp>
      <p:grpSp>
        <p:nvGrpSpPr>
          <p:cNvPr id="3" name="组合 2"/>
          <p:cNvGrpSpPr/>
          <p:nvPr/>
        </p:nvGrpSpPr>
        <p:grpSpPr bwMode="auto">
          <a:xfrm>
            <a:off x="1030288" y="1098550"/>
            <a:ext cx="2979737" cy="3154363"/>
            <a:chOff x="1030288" y="1097801"/>
            <a:chExt cx="2979737" cy="3155112"/>
          </a:xfrm>
        </p:grpSpPr>
        <p:pic>
          <p:nvPicPr>
            <p:cNvPr id="8" name="Picture 42"/>
            <p:cNvPicPr>
              <a:picLocks noChangeAspect="1" noChangeArrowheads="1"/>
            </p:cNvPicPr>
            <p:nvPr/>
          </p:nvPicPr>
          <p:blipFill rotWithShape="1">
            <a:blip r:embed="rId1" cstate="email"/>
            <a:srcRect/>
            <a:stretch>
              <a:fillRect/>
            </a:stretch>
          </p:blipFill>
          <p:spPr bwMode="auto">
            <a:xfrm>
              <a:off x="1123275" y="1097801"/>
              <a:ext cx="2779153" cy="2626661"/>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sp>
          <p:nvSpPr>
            <p:cNvPr id="9" name="TextBox 9"/>
            <p:cNvSpPr txBox="1">
              <a:spLocks noChangeArrowheads="1"/>
            </p:cNvSpPr>
            <p:nvPr/>
          </p:nvSpPr>
          <p:spPr bwMode="auto">
            <a:xfrm>
              <a:off x="1030288" y="3884526"/>
              <a:ext cx="2979737" cy="368387"/>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a:solidFill>
                    <a:srgbClr val="FFFFFF"/>
                  </a:solidFill>
                  <a:latin typeface="+mn-lt"/>
                  <a:ea typeface="+mn-ea"/>
                  <a:cs typeface="+mn-ea"/>
                  <a:sym typeface="+mn-lt"/>
                </a:rPr>
                <a:t>共产主义者同盟大会</a:t>
              </a:r>
              <a:endParaRPr lang="zh-CN" altLang="en-US">
                <a:solidFill>
                  <a:srgbClr val="FFFFFF"/>
                </a:solidFill>
                <a:latin typeface="+mn-lt"/>
                <a:ea typeface="+mn-ea"/>
                <a:cs typeface="+mn-ea"/>
                <a:sym typeface="+mn-lt"/>
              </a:endParaRPr>
            </a:p>
          </p:txBody>
        </p:sp>
      </p:grpSp>
      <p:sp>
        <p:nvSpPr>
          <p:cNvPr id="32777" name="矩形 10"/>
          <p:cNvSpPr>
            <a:spLocks noChangeArrowheads="1"/>
          </p:cNvSpPr>
          <p:nvPr/>
        </p:nvSpPr>
        <p:spPr bwMode="auto">
          <a:xfrm>
            <a:off x="1123950" y="4822825"/>
            <a:ext cx="5910263"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a:solidFill>
                  <a:schemeClr val="bg1"/>
                </a:solidFill>
                <a:latin typeface="+mn-lt"/>
                <a:ea typeface="+mn-ea"/>
                <a:cs typeface="+mn-ea"/>
                <a:sym typeface="+mn-lt"/>
              </a:rPr>
              <a:t>十月革命胜利以后针对俄共（布）和苏维埃政权中出现的贪污腐败、官僚主义、追求特权等现象，进行了从严治党的理论和实践上的艰辛探索，主要有严格党员标准、严肃党纪党法、严惩腐败、严格监督体系等一系列的从严治党的措施。</a:t>
            </a:r>
            <a:endParaRPr lang="zh-CN" altLang="en-US">
              <a:solidFill>
                <a:schemeClr val="bg1"/>
              </a:solidFill>
              <a:latin typeface="+mn-lt"/>
              <a:ea typeface="+mn-ea"/>
              <a:cs typeface="+mn-ea"/>
              <a:sym typeface="+mn-lt"/>
            </a:endParaRPr>
          </a:p>
        </p:txBody>
      </p:sp>
      <p:grpSp>
        <p:nvGrpSpPr>
          <p:cNvPr id="4" name="组合 3"/>
          <p:cNvGrpSpPr/>
          <p:nvPr/>
        </p:nvGrpSpPr>
        <p:grpSpPr bwMode="auto">
          <a:xfrm>
            <a:off x="7539038" y="3452813"/>
            <a:ext cx="3743325" cy="2914650"/>
            <a:chOff x="7539038" y="3453458"/>
            <a:chExt cx="3743325" cy="2914005"/>
          </a:xfrm>
        </p:grpSpPr>
        <p:pic>
          <p:nvPicPr>
            <p:cNvPr id="10" name="Picture 14"/>
            <p:cNvPicPr>
              <a:picLocks noChangeAspect="1" noChangeArrowheads="1"/>
            </p:cNvPicPr>
            <p:nvPr/>
          </p:nvPicPr>
          <p:blipFill>
            <a:blip r:embed="rId2" cstate="email"/>
            <a:srcRect/>
            <a:stretch>
              <a:fillRect/>
            </a:stretch>
          </p:blipFill>
          <p:spPr bwMode="auto">
            <a:xfrm>
              <a:off x="7596559" y="3453458"/>
              <a:ext cx="3614390" cy="2447925"/>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sp>
          <p:nvSpPr>
            <p:cNvPr id="12" name="TextBox 9"/>
            <p:cNvSpPr txBox="1">
              <a:spLocks noChangeArrowheads="1"/>
            </p:cNvSpPr>
            <p:nvPr/>
          </p:nvSpPr>
          <p:spPr bwMode="auto">
            <a:xfrm>
              <a:off x="7539038" y="5999245"/>
              <a:ext cx="3743325" cy="368218"/>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a:solidFill>
                    <a:srgbClr val="FFFFFF"/>
                  </a:solidFill>
                  <a:latin typeface="+mn-lt"/>
                  <a:ea typeface="+mn-ea"/>
                  <a:cs typeface="+mn-ea"/>
                  <a:sym typeface="+mn-lt"/>
                </a:rPr>
                <a:t>俄国十月革命</a:t>
              </a:r>
              <a:endParaRPr lang="zh-CN" altLang="en-US">
                <a:solidFill>
                  <a:srgbClr val="FFFFFF"/>
                </a:solidFill>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2773"/>
                                        </p:tgtEl>
                                        <p:attrNameLst>
                                          <p:attrName>style.visibility</p:attrName>
                                        </p:attrNameLst>
                                      </p:cBhvr>
                                      <p:to>
                                        <p:strVal val="visible"/>
                                      </p:to>
                                    </p:set>
                                    <p:anim calcmode="lin" valueType="num">
                                      <p:cBhvr additive="base">
                                        <p:cTn id="7" dur="500" fill="hold"/>
                                        <p:tgtEl>
                                          <p:spTgt spid="32773"/>
                                        </p:tgtEl>
                                        <p:attrNameLst>
                                          <p:attrName>ppt_x</p:attrName>
                                        </p:attrNameLst>
                                      </p:cBhvr>
                                      <p:tavLst>
                                        <p:tav tm="0">
                                          <p:val>
                                            <p:strVal val="1+#ppt_w/2"/>
                                          </p:val>
                                        </p:tav>
                                        <p:tav tm="100000">
                                          <p:val>
                                            <p:strVal val="#ppt_x"/>
                                          </p:val>
                                        </p:tav>
                                      </p:tavLst>
                                    </p:anim>
                                    <p:anim calcmode="lin" valueType="num">
                                      <p:cBhvr additive="base">
                                        <p:cTn id="8" dur="500" fill="hold"/>
                                        <p:tgtEl>
                                          <p:spTgt spid="3277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2777"/>
                                        </p:tgtEl>
                                        <p:attrNameLst>
                                          <p:attrName>style.visibility</p:attrName>
                                        </p:attrNameLst>
                                      </p:cBhvr>
                                      <p:to>
                                        <p:strVal val="visible"/>
                                      </p:to>
                                    </p:set>
                                    <p:anim calcmode="lin" valueType="num">
                                      <p:cBhvr additive="base">
                                        <p:cTn id="17" dur="500" fill="hold"/>
                                        <p:tgtEl>
                                          <p:spTgt spid="32777"/>
                                        </p:tgtEl>
                                        <p:attrNameLst>
                                          <p:attrName>ppt_x</p:attrName>
                                        </p:attrNameLst>
                                      </p:cBhvr>
                                      <p:tavLst>
                                        <p:tav tm="0">
                                          <p:val>
                                            <p:strVal val="0-#ppt_w/2"/>
                                          </p:val>
                                        </p:tav>
                                        <p:tav tm="100000">
                                          <p:val>
                                            <p:strVal val="#ppt_x"/>
                                          </p:val>
                                        </p:tav>
                                      </p:tavLst>
                                    </p:anim>
                                    <p:anim calcmode="lin" valueType="num">
                                      <p:cBhvr additive="base">
                                        <p:cTn id="18" dur="500" fill="hold"/>
                                        <p:tgtEl>
                                          <p:spTgt spid="3277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3" grpId="0"/>
      <p:bldP spid="3277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extBox 54"/>
          <p:cNvSpPr txBox="1">
            <a:spLocks noChangeArrowheads="1"/>
          </p:cNvSpPr>
          <p:nvPr/>
        </p:nvSpPr>
        <p:spPr bwMode="auto">
          <a:xfrm>
            <a:off x="947738" y="200025"/>
            <a:ext cx="6230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en-US" altLang="zh-CN" sz="2800" smtClean="0">
                <a:latin typeface="+mn-lt"/>
                <a:ea typeface="+mn-ea"/>
                <a:cs typeface="+mn-ea"/>
                <a:sym typeface="+mn-lt"/>
              </a:rPr>
              <a:t>2.2 </a:t>
            </a:r>
            <a:r>
              <a:rPr lang="zh-CN" altLang="en-US" sz="2800" smtClean="0">
                <a:latin typeface="+mn-lt"/>
                <a:ea typeface="+mn-ea"/>
                <a:cs typeface="+mn-ea"/>
                <a:sym typeface="+mn-lt"/>
              </a:rPr>
              <a:t>中国共产党的从严治党</a:t>
            </a:r>
            <a:endParaRPr lang="zh-CN" altLang="en-US" sz="2800" smtClean="0">
              <a:latin typeface="+mn-lt"/>
              <a:ea typeface="+mn-ea"/>
              <a:cs typeface="+mn-ea"/>
              <a:sym typeface="+mn-lt"/>
            </a:endParaRPr>
          </a:p>
        </p:txBody>
      </p:sp>
      <p:sp>
        <p:nvSpPr>
          <p:cNvPr id="34818" name="Line 8"/>
          <p:cNvSpPr>
            <a:spLocks noChangeShapeType="1"/>
          </p:cNvSpPr>
          <p:nvPr/>
        </p:nvSpPr>
        <p:spPr bwMode="auto">
          <a:xfrm>
            <a:off x="1033463" y="703263"/>
            <a:ext cx="9737725" cy="0"/>
          </a:xfrm>
          <a:prstGeom prst="line">
            <a:avLst/>
          </a:prstGeom>
          <a:noFill/>
          <a:ln w="12700">
            <a:solidFill>
              <a:schemeClr val="tx2"/>
            </a:solidFill>
            <a:prstDash val="dash"/>
            <a:miter lim="800000"/>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pic>
        <p:nvPicPr>
          <p:cNvPr id="8" name="Picture 11"/>
          <p:cNvPicPr>
            <a:picLocks noChangeAspect="1" noChangeArrowheads="1"/>
          </p:cNvPicPr>
          <p:nvPr/>
        </p:nvPicPr>
        <p:blipFill>
          <a:blip r:embed="rId1" cstate="email"/>
          <a:srcRect/>
          <a:stretch>
            <a:fillRect/>
          </a:stretch>
        </p:blipFill>
        <p:spPr bwMode="auto">
          <a:xfrm>
            <a:off x="1764441" y="2649793"/>
            <a:ext cx="3108630" cy="235112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sp>
        <p:nvSpPr>
          <p:cNvPr id="34823" name="矩形 7"/>
          <p:cNvSpPr>
            <a:spLocks noChangeArrowheads="1"/>
          </p:cNvSpPr>
          <p:nvPr/>
        </p:nvSpPr>
        <p:spPr bwMode="auto">
          <a:xfrm>
            <a:off x="1495425" y="5224463"/>
            <a:ext cx="37449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sz="1600">
                <a:solidFill>
                  <a:schemeClr val="bg1"/>
                </a:solidFill>
                <a:latin typeface="+mn-lt"/>
                <a:ea typeface="+mn-ea"/>
                <a:cs typeface="+mn-ea"/>
                <a:sym typeface="+mn-lt"/>
              </a:rPr>
              <a:t>一大党章“地方执行委员会的财政、活动和政策必须接受中央执行委员会的监督”</a:t>
            </a:r>
            <a:endParaRPr lang="zh-CN" altLang="en-US" sz="1600">
              <a:solidFill>
                <a:schemeClr val="bg1"/>
              </a:solidFill>
              <a:latin typeface="+mn-lt"/>
              <a:ea typeface="+mn-ea"/>
              <a:cs typeface="+mn-ea"/>
              <a:sym typeface="+mn-lt"/>
            </a:endParaRPr>
          </a:p>
        </p:txBody>
      </p:sp>
      <p:pic>
        <p:nvPicPr>
          <p:cNvPr id="10" name="Picture 12"/>
          <p:cNvPicPr>
            <a:picLocks noChangeAspect="1" noChangeArrowheads="1"/>
          </p:cNvPicPr>
          <p:nvPr/>
        </p:nvPicPr>
        <p:blipFill>
          <a:blip r:embed="rId2" cstate="print"/>
          <a:srcRect/>
          <a:stretch>
            <a:fillRect/>
          </a:stretch>
        </p:blipFill>
        <p:spPr bwMode="auto">
          <a:xfrm>
            <a:off x="6996673" y="2649793"/>
            <a:ext cx="3185552" cy="235112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grpSp>
        <p:nvGrpSpPr>
          <p:cNvPr id="4" name="组合 3"/>
          <p:cNvGrpSpPr/>
          <p:nvPr/>
        </p:nvGrpSpPr>
        <p:grpSpPr bwMode="auto">
          <a:xfrm>
            <a:off x="6608763" y="5224463"/>
            <a:ext cx="3895725" cy="1169987"/>
            <a:chOff x="6608763" y="5224463"/>
            <a:chExt cx="3895725" cy="1169987"/>
          </a:xfrm>
        </p:grpSpPr>
        <p:sp>
          <p:nvSpPr>
            <p:cNvPr id="34825" name="矩形 9"/>
            <p:cNvSpPr>
              <a:spLocks noChangeArrowheads="1"/>
            </p:cNvSpPr>
            <p:nvPr/>
          </p:nvSpPr>
          <p:spPr bwMode="auto">
            <a:xfrm>
              <a:off x="6608763" y="5224463"/>
              <a:ext cx="389572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en-US" altLang="zh-CN" sz="1600" dirty="0">
                  <a:solidFill>
                    <a:schemeClr val="bg1"/>
                  </a:solidFill>
                  <a:latin typeface="+mn-lt"/>
                  <a:ea typeface="+mn-ea"/>
                  <a:cs typeface="+mn-ea"/>
                  <a:sym typeface="+mn-lt"/>
                </a:rPr>
                <a:t>1926</a:t>
              </a:r>
              <a:r>
                <a:rPr lang="zh-CN" altLang="en-US" sz="1600" dirty="0">
                  <a:solidFill>
                    <a:schemeClr val="bg1"/>
                  </a:solidFill>
                  <a:latin typeface="+mn-lt"/>
                  <a:ea typeface="+mn-ea"/>
                  <a:cs typeface="+mn-ea"/>
                  <a:sym typeface="+mn-lt"/>
                </a:rPr>
                <a:t>年《关于坚决清洗贪污腐化分子的通告》</a:t>
              </a:r>
              <a:endParaRPr lang="zh-CN" altLang="en-US" sz="1600" dirty="0">
                <a:solidFill>
                  <a:schemeClr val="bg1"/>
                </a:solidFill>
                <a:latin typeface="+mn-lt"/>
                <a:ea typeface="+mn-ea"/>
                <a:cs typeface="+mn-ea"/>
                <a:sym typeface="+mn-lt"/>
              </a:endParaRPr>
            </a:p>
          </p:txBody>
        </p:sp>
        <p:sp>
          <p:nvSpPr>
            <p:cNvPr id="34826" name="矩形 10"/>
            <p:cNvSpPr>
              <a:spLocks noChangeArrowheads="1"/>
            </p:cNvSpPr>
            <p:nvPr/>
          </p:nvSpPr>
          <p:spPr bwMode="auto">
            <a:xfrm>
              <a:off x="6608763" y="5810250"/>
              <a:ext cx="38957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en-US" altLang="zh-CN" sz="1600">
                  <a:solidFill>
                    <a:schemeClr val="bg1"/>
                  </a:solidFill>
                  <a:latin typeface="+mn-lt"/>
                  <a:ea typeface="+mn-ea"/>
                  <a:cs typeface="+mn-ea"/>
                  <a:sym typeface="+mn-lt"/>
                </a:rPr>
                <a:t>1927</a:t>
              </a:r>
              <a:r>
                <a:rPr lang="zh-CN" altLang="en-US" sz="1600">
                  <a:solidFill>
                    <a:schemeClr val="bg1"/>
                  </a:solidFill>
                  <a:latin typeface="+mn-lt"/>
                  <a:ea typeface="+mn-ea"/>
                  <a:cs typeface="+mn-ea"/>
                  <a:sym typeface="+mn-lt"/>
                </a:rPr>
                <a:t>年还成立了中央和省级检查委员会这个专门的纪律检查机关。</a:t>
              </a:r>
              <a:endParaRPr lang="zh-CN" altLang="en-US" sz="1600">
                <a:solidFill>
                  <a:schemeClr val="bg1"/>
                </a:solidFill>
                <a:latin typeface="+mn-lt"/>
                <a:ea typeface="+mn-ea"/>
                <a:cs typeface="+mn-ea"/>
                <a:sym typeface="+mn-lt"/>
              </a:endParaRPr>
            </a:p>
          </p:txBody>
        </p:sp>
      </p:grpSp>
      <p:grpSp>
        <p:nvGrpSpPr>
          <p:cNvPr id="3" name="组合 2"/>
          <p:cNvGrpSpPr/>
          <p:nvPr/>
        </p:nvGrpSpPr>
        <p:grpSpPr bwMode="auto">
          <a:xfrm>
            <a:off x="1152525" y="903288"/>
            <a:ext cx="9986963" cy="1498600"/>
            <a:chOff x="1152525" y="903288"/>
            <a:chExt cx="9986963" cy="1498600"/>
          </a:xfrm>
        </p:grpSpPr>
        <p:sp>
          <p:nvSpPr>
            <p:cNvPr id="34821" name="矩形 6"/>
            <p:cNvSpPr>
              <a:spLocks noChangeArrowheads="1"/>
            </p:cNvSpPr>
            <p:nvPr/>
          </p:nvSpPr>
          <p:spPr bwMode="auto">
            <a:xfrm>
              <a:off x="1676400" y="1479550"/>
              <a:ext cx="9463088"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a:solidFill>
                    <a:schemeClr val="bg1"/>
                  </a:solidFill>
                  <a:latin typeface="+mn-lt"/>
                  <a:ea typeface="+mn-ea"/>
                  <a:cs typeface="+mn-ea"/>
                  <a:sym typeface="+mn-lt"/>
                </a:rPr>
                <a:t>我们党之所以能够带领全国人民取得抗日战争、解放战争的伟大胜利，取得社会主义建设和改革开放的伟大成就，是与中国共产党的严明的纪律分不开的，是与从严治党的思想分不开的。从严治党的思想一直贯穿在中国革命、建设和改革当中。</a:t>
              </a:r>
              <a:endParaRPr lang="zh-CN" altLang="en-US">
                <a:solidFill>
                  <a:schemeClr val="bg1"/>
                </a:solidFill>
                <a:latin typeface="+mn-lt"/>
                <a:ea typeface="+mn-ea"/>
                <a:cs typeface="+mn-ea"/>
                <a:sym typeface="+mn-lt"/>
              </a:endParaRPr>
            </a:p>
          </p:txBody>
        </p:sp>
        <p:sp>
          <p:nvSpPr>
            <p:cNvPr id="13" name="圆角矩形 9"/>
            <p:cNvSpPr/>
            <p:nvPr/>
          </p:nvSpPr>
          <p:spPr bwMode="auto">
            <a:xfrm>
              <a:off x="1152525" y="920750"/>
              <a:ext cx="508000" cy="508000"/>
            </a:xfrm>
            <a:prstGeom prst="roundRect">
              <a:avLst>
                <a:gd name="adj" fmla="val 7930"/>
              </a:avLst>
            </a:prstGeom>
            <a:solidFill>
              <a:schemeClr val="accent2"/>
            </a:solidFill>
            <a:ln w="28575">
              <a:solidFill>
                <a:schemeClr val="bg2"/>
              </a:solidFill>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sp>
          <p:nvSpPr>
            <p:cNvPr id="34828" name="TextBox 4"/>
            <p:cNvSpPr txBox="1">
              <a:spLocks noChangeArrowheads="1"/>
            </p:cNvSpPr>
            <p:nvPr/>
          </p:nvSpPr>
          <p:spPr bwMode="auto">
            <a:xfrm>
              <a:off x="1262063" y="942975"/>
              <a:ext cx="2889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en-US" altLang="zh-CN" sz="2400" b="1">
                  <a:solidFill>
                    <a:schemeClr val="bg2"/>
                  </a:solidFill>
                  <a:latin typeface="+mn-lt"/>
                  <a:ea typeface="+mn-ea"/>
                  <a:cs typeface="+mn-ea"/>
                  <a:sym typeface="+mn-lt"/>
                </a:rPr>
                <a:t>1</a:t>
              </a:r>
              <a:endParaRPr lang="zh-CN" altLang="en-US" sz="2400" b="1">
                <a:solidFill>
                  <a:schemeClr val="bg2"/>
                </a:solidFill>
                <a:latin typeface="+mn-lt"/>
                <a:ea typeface="+mn-ea"/>
                <a:cs typeface="+mn-ea"/>
                <a:sym typeface="+mn-lt"/>
              </a:endParaRPr>
            </a:p>
          </p:txBody>
        </p:sp>
        <p:sp>
          <p:nvSpPr>
            <p:cNvPr id="34829" name="TextBox 54"/>
            <p:cNvSpPr txBox="1">
              <a:spLocks noChangeArrowheads="1"/>
            </p:cNvSpPr>
            <p:nvPr/>
          </p:nvSpPr>
          <p:spPr bwMode="auto">
            <a:xfrm>
              <a:off x="1763713" y="903288"/>
              <a:ext cx="4208462"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zh-CN" altLang="en-US" sz="2400" b="1" smtClean="0">
                  <a:latin typeface="+mn-lt"/>
                  <a:ea typeface="+mn-ea"/>
                  <a:cs typeface="+mn-ea"/>
                  <a:sym typeface="+mn-lt"/>
                </a:rPr>
                <a:t>建党初期的“从严治党”</a:t>
              </a:r>
              <a:endParaRPr lang="zh-CN" altLang="en-US" sz="2400" b="1" smtClean="0">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34823"/>
                                        </p:tgtEl>
                                        <p:attrNameLst>
                                          <p:attrName>style.visibility</p:attrName>
                                        </p:attrNameLst>
                                      </p:cBhvr>
                                      <p:to>
                                        <p:strVal val="visible"/>
                                      </p:to>
                                    </p:set>
                                    <p:anim calcmode="lin" valueType="num">
                                      <p:cBhvr>
                                        <p:cTn id="18" dur="500" fill="hold"/>
                                        <p:tgtEl>
                                          <p:spTgt spid="34823"/>
                                        </p:tgtEl>
                                        <p:attrNameLst>
                                          <p:attrName>ppt_w</p:attrName>
                                        </p:attrNameLst>
                                      </p:cBhvr>
                                      <p:tavLst>
                                        <p:tav tm="0">
                                          <p:val>
                                            <p:fltVal val="0"/>
                                          </p:val>
                                        </p:tav>
                                        <p:tav tm="100000">
                                          <p:val>
                                            <p:strVal val="#ppt_w"/>
                                          </p:val>
                                        </p:tav>
                                      </p:tavLst>
                                    </p:anim>
                                    <p:anim calcmode="lin" valueType="num">
                                      <p:cBhvr>
                                        <p:cTn id="19" dur="500" fill="hold"/>
                                        <p:tgtEl>
                                          <p:spTgt spid="34823"/>
                                        </p:tgtEl>
                                        <p:attrNameLst>
                                          <p:attrName>ppt_h</p:attrName>
                                        </p:attrNameLst>
                                      </p:cBhvr>
                                      <p:tavLst>
                                        <p:tav tm="0">
                                          <p:val>
                                            <p:fltVal val="0"/>
                                          </p:val>
                                        </p:tav>
                                        <p:tav tm="100000">
                                          <p:val>
                                            <p:strVal val="#ppt_h"/>
                                          </p:val>
                                        </p:tav>
                                      </p:tavLst>
                                    </p:anim>
                                    <p:animEffect transition="in" filter="fade">
                                      <p:cBhvr>
                                        <p:cTn id="20" dur="500"/>
                                        <p:tgtEl>
                                          <p:spTgt spid="34823"/>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Effect transition="in" filter="fade">
                                      <p:cBhvr>
                                        <p:cTn id="26" dur="500"/>
                                        <p:tgtEl>
                                          <p:spTgt spid="10"/>
                                        </p:tgtEl>
                                      </p:cBhvr>
                                    </p:animEffect>
                                  </p:childTnLst>
                                </p:cTn>
                              </p:par>
                            </p:childTnLst>
                          </p:cTn>
                        </p:par>
                        <p:par>
                          <p:cTn id="27" fill="hold">
                            <p:stCondLst>
                              <p:cond delay="2000"/>
                            </p:stCondLst>
                            <p:childTnLst>
                              <p:par>
                                <p:cTn id="28" presetID="53" presetClass="entr" presetSubtype="16" fill="hold" nodeType="after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500" fill="hold"/>
                                        <p:tgtEl>
                                          <p:spTgt spid="4"/>
                                        </p:tgtEl>
                                        <p:attrNameLst>
                                          <p:attrName>ppt_w</p:attrName>
                                        </p:attrNameLst>
                                      </p:cBhvr>
                                      <p:tavLst>
                                        <p:tav tm="0">
                                          <p:val>
                                            <p:fltVal val="0"/>
                                          </p:val>
                                        </p:tav>
                                        <p:tav tm="100000">
                                          <p:val>
                                            <p:strVal val="#ppt_w"/>
                                          </p:val>
                                        </p:tav>
                                      </p:tavLst>
                                    </p:anim>
                                    <p:anim calcmode="lin" valueType="num">
                                      <p:cBhvr>
                                        <p:cTn id="31" dur="500" fill="hold"/>
                                        <p:tgtEl>
                                          <p:spTgt spid="4"/>
                                        </p:tgtEl>
                                        <p:attrNameLst>
                                          <p:attrName>ppt_h</p:attrName>
                                        </p:attrNameLst>
                                      </p:cBhvr>
                                      <p:tavLst>
                                        <p:tav tm="0">
                                          <p:val>
                                            <p:fltVal val="0"/>
                                          </p:val>
                                        </p:tav>
                                        <p:tav tm="100000">
                                          <p:val>
                                            <p:strVal val="#ppt_h"/>
                                          </p:val>
                                        </p:tav>
                                      </p:tavLst>
                                    </p:anim>
                                    <p:animEffect transition="in" filter="fade">
                                      <p:cBhvr>
                                        <p:cTn id="3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extBox 54"/>
          <p:cNvSpPr txBox="1">
            <a:spLocks noChangeArrowheads="1"/>
          </p:cNvSpPr>
          <p:nvPr/>
        </p:nvSpPr>
        <p:spPr bwMode="auto">
          <a:xfrm>
            <a:off x="947738" y="200025"/>
            <a:ext cx="6230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en-US" altLang="zh-CN" sz="2800" smtClean="0">
                <a:latin typeface="+mn-lt"/>
                <a:ea typeface="+mn-ea"/>
                <a:cs typeface="+mn-ea"/>
                <a:sym typeface="+mn-lt"/>
              </a:rPr>
              <a:t>2.2 </a:t>
            </a:r>
            <a:r>
              <a:rPr lang="zh-CN" altLang="en-US" sz="2800" smtClean="0">
                <a:latin typeface="+mn-lt"/>
                <a:ea typeface="+mn-ea"/>
                <a:cs typeface="+mn-ea"/>
                <a:sym typeface="+mn-lt"/>
              </a:rPr>
              <a:t>中国共产党的从严治党</a:t>
            </a:r>
            <a:endParaRPr lang="zh-CN" altLang="en-US" sz="2800" smtClean="0">
              <a:latin typeface="+mn-lt"/>
              <a:ea typeface="+mn-ea"/>
              <a:cs typeface="+mn-ea"/>
              <a:sym typeface="+mn-lt"/>
            </a:endParaRPr>
          </a:p>
        </p:txBody>
      </p:sp>
      <p:sp>
        <p:nvSpPr>
          <p:cNvPr id="36866" name="Line 8"/>
          <p:cNvSpPr>
            <a:spLocks noChangeShapeType="1"/>
          </p:cNvSpPr>
          <p:nvPr/>
        </p:nvSpPr>
        <p:spPr bwMode="auto">
          <a:xfrm>
            <a:off x="1033463" y="703263"/>
            <a:ext cx="9737725" cy="0"/>
          </a:xfrm>
          <a:prstGeom prst="line">
            <a:avLst/>
          </a:prstGeom>
          <a:noFill/>
          <a:ln w="12700">
            <a:solidFill>
              <a:schemeClr val="tx2"/>
            </a:solidFill>
            <a:prstDash val="dash"/>
            <a:miter lim="800000"/>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grpSp>
        <p:nvGrpSpPr>
          <p:cNvPr id="4" name="组合 3"/>
          <p:cNvGrpSpPr/>
          <p:nvPr/>
        </p:nvGrpSpPr>
        <p:grpSpPr bwMode="auto">
          <a:xfrm>
            <a:off x="958850" y="1700213"/>
            <a:ext cx="3554413" cy="3833812"/>
            <a:chOff x="958850" y="1700808"/>
            <a:chExt cx="3554413" cy="3833217"/>
          </a:xfrm>
        </p:grpSpPr>
        <p:pic>
          <p:nvPicPr>
            <p:cNvPr id="13" name="Picture 17"/>
            <p:cNvPicPr>
              <a:picLocks noChangeAspect="1" noChangeArrowheads="1"/>
            </p:cNvPicPr>
            <p:nvPr/>
          </p:nvPicPr>
          <p:blipFill rotWithShape="1">
            <a:blip r:embed="rId1" cstate="email"/>
            <a:srcRect/>
            <a:stretch>
              <a:fillRect/>
            </a:stretch>
          </p:blipFill>
          <p:spPr bwMode="auto">
            <a:xfrm>
              <a:off x="1080058" y="1700808"/>
              <a:ext cx="3311525" cy="229844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sp>
          <p:nvSpPr>
            <p:cNvPr id="36870" name="Rectangle 18"/>
            <p:cNvSpPr>
              <a:spLocks noChangeArrowheads="1"/>
            </p:cNvSpPr>
            <p:nvPr/>
          </p:nvSpPr>
          <p:spPr bwMode="auto">
            <a:xfrm>
              <a:off x="958850" y="4210255"/>
              <a:ext cx="3554413" cy="1323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en-US" altLang="zh-CN" sz="1600">
                  <a:solidFill>
                    <a:schemeClr val="bg1"/>
                  </a:solidFill>
                  <a:latin typeface="+mn-lt"/>
                  <a:ea typeface="+mn-ea"/>
                  <a:cs typeface="+mn-ea"/>
                  <a:sym typeface="+mn-lt"/>
                </a:rPr>
                <a:t>1928</a:t>
              </a:r>
              <a:r>
                <a:rPr lang="zh-CN" altLang="en-US" sz="1600">
                  <a:solidFill>
                    <a:schemeClr val="bg1"/>
                  </a:solidFill>
                  <a:latin typeface="+mn-lt"/>
                  <a:ea typeface="+mn-ea"/>
                  <a:cs typeface="+mn-ea"/>
                  <a:sym typeface="+mn-lt"/>
                </a:rPr>
                <a:t>年，毛泽东在井冈山进行了“水口洗党”，主要针对投机分子的反水而采取的措施，即将党组织全面解散重新进行党员登记，党员的数量大为减少，战斗力反而增强。</a:t>
              </a:r>
              <a:endParaRPr lang="zh-CN" altLang="en-US" sz="1600">
                <a:solidFill>
                  <a:schemeClr val="bg1"/>
                </a:solidFill>
                <a:latin typeface="+mn-lt"/>
                <a:ea typeface="+mn-ea"/>
                <a:cs typeface="+mn-ea"/>
                <a:sym typeface="+mn-lt"/>
              </a:endParaRPr>
            </a:p>
          </p:txBody>
        </p:sp>
      </p:grpSp>
      <p:grpSp>
        <p:nvGrpSpPr>
          <p:cNvPr id="5" name="组合 4"/>
          <p:cNvGrpSpPr/>
          <p:nvPr/>
        </p:nvGrpSpPr>
        <p:grpSpPr bwMode="auto">
          <a:xfrm>
            <a:off x="5162550" y="1700213"/>
            <a:ext cx="6113463" cy="4079875"/>
            <a:chOff x="5162550" y="1700808"/>
            <a:chExt cx="6113463" cy="4079280"/>
          </a:xfrm>
        </p:grpSpPr>
        <p:pic>
          <p:nvPicPr>
            <p:cNvPr id="15" name="Picture 12"/>
            <p:cNvPicPr>
              <a:picLocks noChangeAspect="1" noChangeArrowheads="1"/>
            </p:cNvPicPr>
            <p:nvPr/>
          </p:nvPicPr>
          <p:blipFill>
            <a:blip r:embed="rId2" cstate="print"/>
            <a:srcRect/>
            <a:stretch>
              <a:fillRect/>
            </a:stretch>
          </p:blipFill>
          <p:spPr bwMode="auto">
            <a:xfrm>
              <a:off x="5303906" y="1700808"/>
              <a:ext cx="2978783" cy="229844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pic>
          <p:nvPicPr>
            <p:cNvPr id="16" name="Picture 13"/>
            <p:cNvPicPr>
              <a:picLocks noChangeAspect="1" noChangeArrowheads="1"/>
            </p:cNvPicPr>
            <p:nvPr/>
          </p:nvPicPr>
          <p:blipFill>
            <a:blip r:embed="rId3" cstate="print"/>
            <a:srcRect/>
            <a:stretch>
              <a:fillRect/>
            </a:stretch>
          </p:blipFill>
          <p:spPr bwMode="auto">
            <a:xfrm>
              <a:off x="8568029" y="1700808"/>
              <a:ext cx="2665413" cy="229844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sp>
          <p:nvSpPr>
            <p:cNvPr id="36873" name="矩形 8"/>
            <p:cNvSpPr>
              <a:spLocks noChangeArrowheads="1"/>
            </p:cNvSpPr>
            <p:nvPr/>
          </p:nvSpPr>
          <p:spPr bwMode="auto">
            <a:xfrm>
              <a:off x="5162550" y="4210279"/>
              <a:ext cx="6113463" cy="1569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sz="1600">
                  <a:solidFill>
                    <a:schemeClr val="bg1"/>
                  </a:solidFill>
                  <a:latin typeface="+mn-lt"/>
                  <a:ea typeface="+mn-ea"/>
                  <a:cs typeface="+mn-ea"/>
                  <a:sym typeface="+mn-lt"/>
                </a:rPr>
                <a:t>毛泽东“挥泪斩马谡”处决黄克功。黄克功少年时代参加红军是“老井冈”中留下来不多的将领。</a:t>
              </a:r>
              <a:r>
                <a:rPr lang="en-US" altLang="zh-CN" sz="1600">
                  <a:solidFill>
                    <a:schemeClr val="bg1"/>
                  </a:solidFill>
                  <a:latin typeface="+mn-lt"/>
                  <a:ea typeface="+mn-ea"/>
                  <a:cs typeface="+mn-ea"/>
                  <a:sym typeface="+mn-lt"/>
                </a:rPr>
                <a:t>1937</a:t>
              </a:r>
              <a:r>
                <a:rPr lang="zh-CN" altLang="en-US" sz="1600">
                  <a:solidFill>
                    <a:schemeClr val="bg1"/>
                  </a:solidFill>
                  <a:latin typeface="+mn-lt"/>
                  <a:ea typeface="+mn-ea"/>
                  <a:cs typeface="+mn-ea"/>
                  <a:sym typeface="+mn-lt"/>
                </a:rPr>
                <a:t>年，</a:t>
              </a:r>
              <a:r>
                <a:rPr lang="en-US" altLang="zh-CN" sz="1600">
                  <a:solidFill>
                    <a:schemeClr val="bg1"/>
                  </a:solidFill>
                  <a:latin typeface="+mn-lt"/>
                  <a:ea typeface="+mn-ea"/>
                  <a:cs typeface="+mn-ea"/>
                  <a:sym typeface="+mn-lt"/>
                </a:rPr>
                <a:t>26</a:t>
              </a:r>
              <a:r>
                <a:rPr lang="zh-CN" altLang="en-US" sz="1600">
                  <a:solidFill>
                    <a:schemeClr val="bg1"/>
                  </a:solidFill>
                  <a:latin typeface="+mn-lt"/>
                  <a:ea typeface="+mn-ea"/>
                  <a:cs typeface="+mn-ea"/>
                  <a:sym typeface="+mn-lt"/>
                </a:rPr>
                <a:t>岁的红军时为旅长黄克功，逼婚未遂杀死一女学生，被判处以死刑。黄克功给党中央写信，要求戴罪立功。时任中央军委主席的毛泽东接信后给边区法院院长雷经天写信，支持法院判决，并要求在公审大会上，当着群众和黄克功的面公布这封信的内容。</a:t>
              </a:r>
              <a:endParaRPr lang="zh-CN" altLang="en-US" sz="1600">
                <a:solidFill>
                  <a:schemeClr val="bg1"/>
                </a:solidFill>
                <a:latin typeface="+mn-lt"/>
                <a:ea typeface="+mn-ea"/>
                <a:cs typeface="+mn-ea"/>
                <a:sym typeface="+mn-lt"/>
              </a:endParaRPr>
            </a:p>
          </p:txBody>
        </p:sp>
      </p:grpSp>
      <p:grpSp>
        <p:nvGrpSpPr>
          <p:cNvPr id="3" name="组合 2"/>
          <p:cNvGrpSpPr/>
          <p:nvPr/>
        </p:nvGrpSpPr>
        <p:grpSpPr bwMode="auto">
          <a:xfrm>
            <a:off x="1152525" y="903288"/>
            <a:ext cx="5881688" cy="525462"/>
            <a:chOff x="1152525" y="903288"/>
            <a:chExt cx="5881688" cy="525462"/>
          </a:xfrm>
        </p:grpSpPr>
        <p:sp>
          <p:nvSpPr>
            <p:cNvPr id="18" name="圆角矩形 9"/>
            <p:cNvSpPr/>
            <p:nvPr/>
          </p:nvSpPr>
          <p:spPr bwMode="auto">
            <a:xfrm>
              <a:off x="1152525" y="920750"/>
              <a:ext cx="508000" cy="508000"/>
            </a:xfrm>
            <a:prstGeom prst="roundRect">
              <a:avLst>
                <a:gd name="adj" fmla="val 7930"/>
              </a:avLst>
            </a:prstGeom>
            <a:solidFill>
              <a:schemeClr val="accent2"/>
            </a:solidFill>
            <a:ln w="28575">
              <a:solidFill>
                <a:schemeClr val="bg2"/>
              </a:solidFill>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sp>
          <p:nvSpPr>
            <p:cNvPr id="36875" name="TextBox 4"/>
            <p:cNvSpPr txBox="1">
              <a:spLocks noChangeArrowheads="1"/>
            </p:cNvSpPr>
            <p:nvPr/>
          </p:nvSpPr>
          <p:spPr bwMode="auto">
            <a:xfrm>
              <a:off x="1262063" y="942975"/>
              <a:ext cx="2889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en-US" altLang="zh-CN" sz="2400" b="1">
                  <a:solidFill>
                    <a:schemeClr val="bg2"/>
                  </a:solidFill>
                  <a:latin typeface="+mn-lt"/>
                  <a:ea typeface="+mn-ea"/>
                  <a:cs typeface="+mn-ea"/>
                  <a:sym typeface="+mn-lt"/>
                </a:rPr>
                <a:t>2</a:t>
              </a:r>
              <a:endParaRPr lang="zh-CN" altLang="en-US" sz="2400" b="1">
                <a:solidFill>
                  <a:schemeClr val="bg2"/>
                </a:solidFill>
                <a:latin typeface="+mn-lt"/>
                <a:ea typeface="+mn-ea"/>
                <a:cs typeface="+mn-ea"/>
                <a:sym typeface="+mn-lt"/>
              </a:endParaRPr>
            </a:p>
          </p:txBody>
        </p:sp>
        <p:sp>
          <p:nvSpPr>
            <p:cNvPr id="36876" name="TextBox 54"/>
            <p:cNvSpPr txBox="1">
              <a:spLocks noChangeArrowheads="1"/>
            </p:cNvSpPr>
            <p:nvPr/>
          </p:nvSpPr>
          <p:spPr bwMode="auto">
            <a:xfrm>
              <a:off x="1763713" y="903288"/>
              <a:ext cx="52705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zh-CN" altLang="en-US" sz="2400" b="1" smtClean="0">
                  <a:latin typeface="+mn-lt"/>
                  <a:ea typeface="+mn-ea"/>
                  <a:cs typeface="+mn-ea"/>
                  <a:sym typeface="+mn-lt"/>
                </a:rPr>
                <a:t>第一代领导人的“从严治党”</a:t>
              </a:r>
              <a:endParaRPr lang="zh-CN" altLang="en-US" sz="2400" b="1" smtClean="0">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0-#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extBox 54"/>
          <p:cNvSpPr txBox="1">
            <a:spLocks noChangeArrowheads="1"/>
          </p:cNvSpPr>
          <p:nvPr/>
        </p:nvSpPr>
        <p:spPr bwMode="auto">
          <a:xfrm>
            <a:off x="947738" y="200025"/>
            <a:ext cx="6230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en-US" altLang="zh-CN" sz="2800" smtClean="0">
                <a:latin typeface="+mn-lt"/>
                <a:ea typeface="+mn-ea"/>
                <a:cs typeface="+mn-ea"/>
                <a:sym typeface="+mn-lt"/>
              </a:rPr>
              <a:t>2.2 </a:t>
            </a:r>
            <a:r>
              <a:rPr lang="zh-CN" altLang="en-US" sz="2800" smtClean="0">
                <a:latin typeface="+mn-lt"/>
                <a:ea typeface="+mn-ea"/>
                <a:cs typeface="+mn-ea"/>
                <a:sym typeface="+mn-lt"/>
              </a:rPr>
              <a:t>中国共产党的从严治党</a:t>
            </a:r>
            <a:endParaRPr lang="zh-CN" altLang="en-US" sz="2800" smtClean="0">
              <a:latin typeface="+mn-lt"/>
              <a:ea typeface="+mn-ea"/>
              <a:cs typeface="+mn-ea"/>
              <a:sym typeface="+mn-lt"/>
            </a:endParaRPr>
          </a:p>
        </p:txBody>
      </p:sp>
      <p:sp>
        <p:nvSpPr>
          <p:cNvPr id="38914" name="Line 8"/>
          <p:cNvSpPr>
            <a:spLocks noChangeShapeType="1"/>
          </p:cNvSpPr>
          <p:nvPr/>
        </p:nvSpPr>
        <p:spPr bwMode="auto">
          <a:xfrm>
            <a:off x="1033463" y="703263"/>
            <a:ext cx="9737725" cy="0"/>
          </a:xfrm>
          <a:prstGeom prst="line">
            <a:avLst/>
          </a:prstGeom>
          <a:noFill/>
          <a:ln w="12700">
            <a:solidFill>
              <a:schemeClr val="tx2"/>
            </a:solidFill>
            <a:prstDash val="dash"/>
            <a:miter lim="800000"/>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pic>
        <p:nvPicPr>
          <p:cNvPr id="6" name="Picture 20"/>
          <p:cNvPicPr>
            <a:picLocks noChangeAspect="1" noChangeArrowheads="1"/>
          </p:cNvPicPr>
          <p:nvPr/>
        </p:nvPicPr>
        <p:blipFill>
          <a:blip r:embed="rId1" cstate="print"/>
          <a:srcRect/>
          <a:stretch>
            <a:fillRect/>
          </a:stretch>
        </p:blipFill>
        <p:spPr bwMode="auto">
          <a:xfrm>
            <a:off x="1388659" y="2618117"/>
            <a:ext cx="3711042" cy="231534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sp>
        <p:nvSpPr>
          <p:cNvPr id="38918" name="Rectangle 21"/>
          <p:cNvSpPr>
            <a:spLocks noChangeArrowheads="1"/>
          </p:cNvSpPr>
          <p:nvPr/>
        </p:nvSpPr>
        <p:spPr bwMode="auto">
          <a:xfrm>
            <a:off x="1130300" y="5084763"/>
            <a:ext cx="43307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en-US" altLang="zh-CN" sz="1600">
                <a:solidFill>
                  <a:schemeClr val="bg1"/>
                </a:solidFill>
                <a:latin typeface="+mn-lt"/>
                <a:ea typeface="+mn-ea"/>
                <a:cs typeface="+mn-ea"/>
                <a:sym typeface="+mn-lt"/>
              </a:rPr>
              <a:t>1940</a:t>
            </a:r>
            <a:r>
              <a:rPr lang="zh-CN" altLang="en-US" sz="1600">
                <a:solidFill>
                  <a:schemeClr val="bg1"/>
                </a:solidFill>
                <a:latin typeface="+mn-lt"/>
                <a:ea typeface="+mn-ea"/>
                <a:cs typeface="+mn-ea"/>
                <a:sym typeface="+mn-lt"/>
              </a:rPr>
              <a:t>年，立有战功的老战士肖玉壁到税务所当主任。上任后以功臣自居，贪污受贿，利用职权私自做生意，影响极坏。案发后，边区政府依法判处他死刑。毛泽东不理会他的求情信，完全支持法院的判决。</a:t>
            </a:r>
            <a:endParaRPr lang="zh-CN" altLang="en-US" sz="1600">
              <a:solidFill>
                <a:schemeClr val="bg1"/>
              </a:solidFill>
              <a:latin typeface="+mn-lt"/>
              <a:ea typeface="+mn-ea"/>
              <a:cs typeface="+mn-ea"/>
              <a:sym typeface="+mn-lt"/>
            </a:endParaRPr>
          </a:p>
        </p:txBody>
      </p:sp>
      <p:sp>
        <p:nvSpPr>
          <p:cNvPr id="38919" name="Rectangle 12"/>
          <p:cNvSpPr>
            <a:spLocks noChangeArrowheads="1"/>
          </p:cNvSpPr>
          <p:nvPr/>
        </p:nvSpPr>
        <p:spPr bwMode="auto">
          <a:xfrm>
            <a:off x="6792913" y="5084763"/>
            <a:ext cx="427355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sz="1600" dirty="0">
                <a:solidFill>
                  <a:schemeClr val="bg1"/>
                </a:solidFill>
                <a:latin typeface="+mn-lt"/>
                <a:ea typeface="+mn-ea"/>
                <a:cs typeface="+mn-ea"/>
                <a:sym typeface="+mn-lt"/>
              </a:rPr>
              <a:t>在全国革命即将胜利时，特别强调加强党的纪律和党的集中统一，在七届二中全会上毛泽东同志提出了著名的</a:t>
            </a:r>
            <a:r>
              <a:rPr lang="zh-CN" altLang="en-US" sz="1600" b="1" dirty="0">
                <a:latin typeface="+mn-lt"/>
                <a:ea typeface="+mn-ea"/>
                <a:cs typeface="+mn-ea"/>
                <a:sym typeface="+mn-lt"/>
              </a:rPr>
              <a:t>“两个务必”</a:t>
            </a:r>
            <a:r>
              <a:rPr lang="zh-CN" altLang="en-US" sz="1600" dirty="0">
                <a:solidFill>
                  <a:schemeClr val="bg1"/>
                </a:solidFill>
                <a:latin typeface="+mn-lt"/>
                <a:ea typeface="+mn-ea"/>
                <a:cs typeface="+mn-ea"/>
                <a:sym typeface="+mn-lt"/>
              </a:rPr>
              <a:t>：务必使同志们继续地保持谦虚、谨慎、不骄、不燥的作风；务必使同志们继续地保持艰苦奋斗的作风。</a:t>
            </a:r>
            <a:endParaRPr lang="zh-CN" altLang="en-US" sz="1600" dirty="0">
              <a:solidFill>
                <a:schemeClr val="bg1"/>
              </a:solidFill>
              <a:latin typeface="+mn-lt"/>
              <a:ea typeface="+mn-ea"/>
              <a:cs typeface="+mn-ea"/>
              <a:sym typeface="+mn-lt"/>
            </a:endParaRPr>
          </a:p>
        </p:txBody>
      </p:sp>
      <p:sp>
        <p:nvSpPr>
          <p:cNvPr id="38920" name="矩形 8"/>
          <p:cNvSpPr>
            <a:spLocks noChangeArrowheads="1"/>
          </p:cNvSpPr>
          <p:nvPr/>
        </p:nvSpPr>
        <p:spPr bwMode="auto">
          <a:xfrm>
            <a:off x="1030288" y="1581150"/>
            <a:ext cx="100361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sz="1600">
                <a:solidFill>
                  <a:schemeClr val="bg1"/>
                </a:solidFill>
                <a:latin typeface="+mn-lt"/>
                <a:ea typeface="+mn-ea"/>
                <a:cs typeface="+mn-ea"/>
                <a:sym typeface="+mn-lt"/>
              </a:rPr>
              <a:t>在抗日战争时期，针对出现的腐败现象，颁发了惩治贪污条例，严厉处置贪污腐败，加强了党的纪律。这个时期处理的典型腐败案件就是肖玉壁案件。从处决黄克功、肖玉壁，到以毛泽东先后处死谢步升、唐达仁、左祥云、刘青山、张子善等贪官，可以明显的看出当时作为第一代国家领导人党要管党、从严治党的信心和决心。</a:t>
            </a:r>
            <a:endParaRPr lang="zh-CN" altLang="en-US" sz="1600">
              <a:solidFill>
                <a:schemeClr val="bg1"/>
              </a:solidFill>
              <a:latin typeface="+mn-lt"/>
              <a:ea typeface="+mn-ea"/>
              <a:cs typeface="+mn-ea"/>
              <a:sym typeface="+mn-lt"/>
            </a:endParaRPr>
          </a:p>
        </p:txBody>
      </p:sp>
      <p:pic>
        <p:nvPicPr>
          <p:cNvPr id="10" name="图片 9"/>
          <p:cNvPicPr>
            <a:picLocks noChangeAspect="1"/>
          </p:cNvPicPr>
          <p:nvPr/>
        </p:nvPicPr>
        <p:blipFill rotWithShape="1">
          <a:blip r:embed="rId2" cstate="email"/>
          <a:srcRect/>
          <a:stretch>
            <a:fillRect/>
          </a:stretch>
        </p:blipFill>
        <p:spPr>
          <a:xfrm>
            <a:off x="7013891" y="2617060"/>
            <a:ext cx="3788788" cy="2326042"/>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grpSp>
        <p:nvGrpSpPr>
          <p:cNvPr id="3" name="组合 2"/>
          <p:cNvGrpSpPr/>
          <p:nvPr/>
        </p:nvGrpSpPr>
        <p:grpSpPr bwMode="auto">
          <a:xfrm>
            <a:off x="1152525" y="903288"/>
            <a:ext cx="5881688" cy="525462"/>
            <a:chOff x="1152525" y="903288"/>
            <a:chExt cx="5881688" cy="525462"/>
          </a:xfrm>
        </p:grpSpPr>
        <p:sp>
          <p:nvSpPr>
            <p:cNvPr id="11" name="圆角矩形 9"/>
            <p:cNvSpPr/>
            <p:nvPr/>
          </p:nvSpPr>
          <p:spPr bwMode="auto">
            <a:xfrm>
              <a:off x="1152525" y="920750"/>
              <a:ext cx="508000" cy="508000"/>
            </a:xfrm>
            <a:prstGeom prst="roundRect">
              <a:avLst>
                <a:gd name="adj" fmla="val 7930"/>
              </a:avLst>
            </a:prstGeom>
            <a:solidFill>
              <a:schemeClr val="accent2"/>
            </a:solidFill>
            <a:ln w="28575">
              <a:solidFill>
                <a:schemeClr val="bg2"/>
              </a:solidFill>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sp>
          <p:nvSpPr>
            <p:cNvPr id="38923" name="TextBox 4"/>
            <p:cNvSpPr txBox="1">
              <a:spLocks noChangeArrowheads="1"/>
            </p:cNvSpPr>
            <p:nvPr/>
          </p:nvSpPr>
          <p:spPr bwMode="auto">
            <a:xfrm>
              <a:off x="1262063" y="942975"/>
              <a:ext cx="2889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en-US" altLang="zh-CN" sz="2400" b="1">
                  <a:solidFill>
                    <a:schemeClr val="bg2"/>
                  </a:solidFill>
                  <a:latin typeface="+mn-lt"/>
                  <a:ea typeface="+mn-ea"/>
                  <a:cs typeface="+mn-ea"/>
                  <a:sym typeface="+mn-lt"/>
                </a:rPr>
                <a:t>2</a:t>
              </a:r>
              <a:endParaRPr lang="zh-CN" altLang="en-US" sz="2400" b="1">
                <a:solidFill>
                  <a:schemeClr val="bg2"/>
                </a:solidFill>
                <a:latin typeface="+mn-lt"/>
                <a:ea typeface="+mn-ea"/>
                <a:cs typeface="+mn-ea"/>
                <a:sym typeface="+mn-lt"/>
              </a:endParaRPr>
            </a:p>
          </p:txBody>
        </p:sp>
        <p:sp>
          <p:nvSpPr>
            <p:cNvPr id="38924" name="TextBox 54"/>
            <p:cNvSpPr txBox="1">
              <a:spLocks noChangeArrowheads="1"/>
            </p:cNvSpPr>
            <p:nvPr/>
          </p:nvSpPr>
          <p:spPr bwMode="auto">
            <a:xfrm>
              <a:off x="1763713" y="903288"/>
              <a:ext cx="52705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zh-CN" altLang="en-US" sz="2400" b="1" smtClean="0">
                  <a:latin typeface="+mn-lt"/>
                  <a:ea typeface="+mn-ea"/>
                  <a:cs typeface="+mn-ea"/>
                  <a:sym typeface="+mn-lt"/>
                </a:rPr>
                <a:t>第一代领导人的“从严治党”</a:t>
              </a:r>
              <a:endParaRPr lang="zh-CN" altLang="en-US" sz="2400" b="1" smtClean="0">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8918"/>
                                        </p:tgtEl>
                                        <p:attrNameLst>
                                          <p:attrName>style.visibility</p:attrName>
                                        </p:attrNameLst>
                                      </p:cBhvr>
                                      <p:to>
                                        <p:strVal val="visible"/>
                                      </p:to>
                                    </p:set>
                                    <p:anim calcmode="lin" valueType="num">
                                      <p:cBhvr>
                                        <p:cTn id="19" dur="500" fill="hold"/>
                                        <p:tgtEl>
                                          <p:spTgt spid="38918"/>
                                        </p:tgtEl>
                                        <p:attrNameLst>
                                          <p:attrName>ppt_w</p:attrName>
                                        </p:attrNameLst>
                                      </p:cBhvr>
                                      <p:tavLst>
                                        <p:tav tm="0">
                                          <p:val>
                                            <p:fltVal val="0"/>
                                          </p:val>
                                        </p:tav>
                                        <p:tav tm="100000">
                                          <p:val>
                                            <p:strVal val="#ppt_w"/>
                                          </p:val>
                                        </p:tav>
                                      </p:tavLst>
                                    </p:anim>
                                    <p:anim calcmode="lin" valueType="num">
                                      <p:cBhvr>
                                        <p:cTn id="20" dur="500" fill="hold"/>
                                        <p:tgtEl>
                                          <p:spTgt spid="38918"/>
                                        </p:tgtEl>
                                        <p:attrNameLst>
                                          <p:attrName>ppt_h</p:attrName>
                                        </p:attrNameLst>
                                      </p:cBhvr>
                                      <p:tavLst>
                                        <p:tav tm="0">
                                          <p:val>
                                            <p:fltVal val="0"/>
                                          </p:val>
                                        </p:tav>
                                        <p:tav tm="100000">
                                          <p:val>
                                            <p:strVal val="#ppt_h"/>
                                          </p:val>
                                        </p:tav>
                                      </p:tavLst>
                                    </p:anim>
                                    <p:animEffect transition="in" filter="fade">
                                      <p:cBhvr>
                                        <p:cTn id="21" dur="500"/>
                                        <p:tgtEl>
                                          <p:spTgt spid="38918"/>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38919"/>
                                        </p:tgtEl>
                                        <p:attrNameLst>
                                          <p:attrName>style.visibility</p:attrName>
                                        </p:attrNameLst>
                                      </p:cBhvr>
                                      <p:to>
                                        <p:strVal val="visible"/>
                                      </p:to>
                                    </p:set>
                                    <p:anim calcmode="lin" valueType="num">
                                      <p:cBhvr>
                                        <p:cTn id="25" dur="500" fill="hold"/>
                                        <p:tgtEl>
                                          <p:spTgt spid="38919"/>
                                        </p:tgtEl>
                                        <p:attrNameLst>
                                          <p:attrName>ppt_w</p:attrName>
                                        </p:attrNameLst>
                                      </p:cBhvr>
                                      <p:tavLst>
                                        <p:tav tm="0">
                                          <p:val>
                                            <p:fltVal val="0"/>
                                          </p:val>
                                        </p:tav>
                                        <p:tav tm="100000">
                                          <p:val>
                                            <p:strVal val="#ppt_w"/>
                                          </p:val>
                                        </p:tav>
                                      </p:tavLst>
                                    </p:anim>
                                    <p:anim calcmode="lin" valueType="num">
                                      <p:cBhvr>
                                        <p:cTn id="26" dur="500" fill="hold"/>
                                        <p:tgtEl>
                                          <p:spTgt spid="38919"/>
                                        </p:tgtEl>
                                        <p:attrNameLst>
                                          <p:attrName>ppt_h</p:attrName>
                                        </p:attrNameLst>
                                      </p:cBhvr>
                                      <p:tavLst>
                                        <p:tav tm="0">
                                          <p:val>
                                            <p:fltVal val="0"/>
                                          </p:val>
                                        </p:tav>
                                        <p:tav tm="100000">
                                          <p:val>
                                            <p:strVal val="#ppt_h"/>
                                          </p:val>
                                        </p:tav>
                                      </p:tavLst>
                                    </p:anim>
                                    <p:animEffect transition="in" filter="fade">
                                      <p:cBhvr>
                                        <p:cTn id="27" dur="500"/>
                                        <p:tgtEl>
                                          <p:spTgt spid="38919"/>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38920"/>
                                        </p:tgtEl>
                                        <p:attrNameLst>
                                          <p:attrName>style.visibility</p:attrName>
                                        </p:attrNameLst>
                                      </p:cBhvr>
                                      <p:to>
                                        <p:strVal val="visible"/>
                                      </p:to>
                                    </p:set>
                                    <p:anim calcmode="lin" valueType="num">
                                      <p:cBhvr>
                                        <p:cTn id="31" dur="500" fill="hold"/>
                                        <p:tgtEl>
                                          <p:spTgt spid="38920"/>
                                        </p:tgtEl>
                                        <p:attrNameLst>
                                          <p:attrName>ppt_w</p:attrName>
                                        </p:attrNameLst>
                                      </p:cBhvr>
                                      <p:tavLst>
                                        <p:tav tm="0">
                                          <p:val>
                                            <p:fltVal val="0"/>
                                          </p:val>
                                        </p:tav>
                                        <p:tav tm="100000">
                                          <p:val>
                                            <p:strVal val="#ppt_w"/>
                                          </p:val>
                                        </p:tav>
                                      </p:tavLst>
                                    </p:anim>
                                    <p:anim calcmode="lin" valueType="num">
                                      <p:cBhvr>
                                        <p:cTn id="32" dur="500" fill="hold"/>
                                        <p:tgtEl>
                                          <p:spTgt spid="38920"/>
                                        </p:tgtEl>
                                        <p:attrNameLst>
                                          <p:attrName>ppt_h</p:attrName>
                                        </p:attrNameLst>
                                      </p:cBhvr>
                                      <p:tavLst>
                                        <p:tav tm="0">
                                          <p:val>
                                            <p:fltVal val="0"/>
                                          </p:val>
                                        </p:tav>
                                        <p:tav tm="100000">
                                          <p:val>
                                            <p:strVal val="#ppt_h"/>
                                          </p:val>
                                        </p:tav>
                                      </p:tavLst>
                                    </p:anim>
                                    <p:animEffect transition="in" filter="fade">
                                      <p:cBhvr>
                                        <p:cTn id="33" dur="500"/>
                                        <p:tgtEl>
                                          <p:spTgt spid="38920"/>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8" grpId="0"/>
      <p:bldP spid="38919" grpId="0"/>
      <p:bldP spid="389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矩形 1"/>
          <p:cNvSpPr>
            <a:spLocks noChangeArrowheads="1"/>
          </p:cNvSpPr>
          <p:nvPr/>
        </p:nvSpPr>
        <p:spPr bwMode="auto">
          <a:xfrm>
            <a:off x="1152525" y="1790700"/>
            <a:ext cx="10058400" cy="4364038"/>
          </a:xfrm>
          <a:prstGeom prst="rect">
            <a:avLst/>
          </a:prstGeom>
          <a:solidFill>
            <a:schemeClr val="tx1"/>
          </a:solidFill>
          <a:ln w="9525">
            <a:solidFill>
              <a:schemeClr val="bg2"/>
            </a:solidFill>
            <a:rou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sym typeface="+mn-lt"/>
            </a:endParaRPr>
          </a:p>
        </p:txBody>
      </p:sp>
      <p:sp>
        <p:nvSpPr>
          <p:cNvPr id="40962" name="TextBox 54"/>
          <p:cNvSpPr txBox="1">
            <a:spLocks noChangeArrowheads="1"/>
          </p:cNvSpPr>
          <p:nvPr/>
        </p:nvSpPr>
        <p:spPr bwMode="auto">
          <a:xfrm>
            <a:off x="947738" y="200025"/>
            <a:ext cx="6230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en-US" altLang="zh-CN" sz="2800" smtClean="0">
                <a:latin typeface="+mn-lt"/>
                <a:ea typeface="+mn-ea"/>
                <a:cs typeface="+mn-ea"/>
                <a:sym typeface="+mn-lt"/>
              </a:rPr>
              <a:t>2.2 </a:t>
            </a:r>
            <a:r>
              <a:rPr lang="zh-CN" altLang="en-US" sz="2800" smtClean="0">
                <a:latin typeface="+mn-lt"/>
                <a:ea typeface="+mn-ea"/>
                <a:cs typeface="+mn-ea"/>
                <a:sym typeface="+mn-lt"/>
              </a:rPr>
              <a:t>中国共产党的从严治党</a:t>
            </a:r>
            <a:endParaRPr lang="zh-CN" altLang="en-US" sz="2800" smtClean="0">
              <a:latin typeface="+mn-lt"/>
              <a:ea typeface="+mn-ea"/>
              <a:cs typeface="+mn-ea"/>
              <a:sym typeface="+mn-lt"/>
            </a:endParaRPr>
          </a:p>
        </p:txBody>
      </p:sp>
      <p:sp>
        <p:nvSpPr>
          <p:cNvPr id="40963" name="Line 8"/>
          <p:cNvSpPr>
            <a:spLocks noChangeShapeType="1"/>
          </p:cNvSpPr>
          <p:nvPr/>
        </p:nvSpPr>
        <p:spPr bwMode="auto">
          <a:xfrm>
            <a:off x="1033463" y="703263"/>
            <a:ext cx="9737725" cy="0"/>
          </a:xfrm>
          <a:prstGeom prst="line">
            <a:avLst/>
          </a:prstGeom>
          <a:noFill/>
          <a:ln w="12700">
            <a:solidFill>
              <a:schemeClr val="tx2"/>
            </a:solidFill>
            <a:prstDash val="dash"/>
            <a:miter lim="800000"/>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sp>
        <p:nvSpPr>
          <p:cNvPr id="40966" name="矩形 5"/>
          <p:cNvSpPr>
            <a:spLocks noChangeArrowheads="1"/>
          </p:cNvSpPr>
          <p:nvPr/>
        </p:nvSpPr>
        <p:spPr bwMode="auto">
          <a:xfrm>
            <a:off x="1571625" y="5005388"/>
            <a:ext cx="92233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zh-CN" sz="2000">
                <a:solidFill>
                  <a:schemeClr val="bg2"/>
                </a:solidFill>
                <a:latin typeface="+mn-lt"/>
                <a:ea typeface="+mn-ea"/>
                <a:cs typeface="+mn-ea"/>
                <a:sym typeface="+mn-lt"/>
              </a:rPr>
              <a:t>在新中国成立后，针对有些干部贪图享乐贪污腐败的现象，开展“三反”“五反”运动，宣告了党治理腐败的决心，从而挽救了大批的党的干部，保证了党的纯洁性。</a:t>
            </a:r>
            <a:endParaRPr lang="zh-CN" altLang="zh-CN" sz="2000">
              <a:solidFill>
                <a:schemeClr val="bg2"/>
              </a:solidFill>
              <a:latin typeface="+mn-lt"/>
              <a:ea typeface="+mn-ea"/>
              <a:cs typeface="+mn-ea"/>
              <a:sym typeface="+mn-lt"/>
            </a:endParaRPr>
          </a:p>
        </p:txBody>
      </p:sp>
      <p:pic>
        <p:nvPicPr>
          <p:cNvPr id="7" name="Picture 13"/>
          <p:cNvPicPr>
            <a:picLocks noChangeAspect="1" noChangeArrowheads="1"/>
          </p:cNvPicPr>
          <p:nvPr/>
        </p:nvPicPr>
        <p:blipFill>
          <a:blip r:embed="rId1" cstate="email"/>
          <a:srcRect/>
          <a:stretch>
            <a:fillRect/>
          </a:stretch>
        </p:blipFill>
        <p:spPr bwMode="auto">
          <a:xfrm>
            <a:off x="1585575" y="2217411"/>
            <a:ext cx="2760686" cy="2436635"/>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14"/>
          <p:cNvPicPr>
            <a:picLocks noChangeAspect="1" noChangeArrowheads="1"/>
          </p:cNvPicPr>
          <p:nvPr/>
        </p:nvPicPr>
        <p:blipFill>
          <a:blip r:embed="rId2" cstate="email"/>
          <a:srcRect/>
          <a:stretch>
            <a:fillRect/>
          </a:stretch>
        </p:blipFill>
        <p:spPr bwMode="auto">
          <a:xfrm>
            <a:off x="4700805" y="2217411"/>
            <a:ext cx="2923604" cy="2436635"/>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15"/>
          <p:cNvPicPr>
            <a:picLocks noChangeAspect="1" noChangeArrowheads="1"/>
          </p:cNvPicPr>
          <p:nvPr/>
        </p:nvPicPr>
        <p:blipFill>
          <a:blip r:embed="rId3" cstate="email"/>
          <a:srcRect/>
          <a:stretch>
            <a:fillRect/>
          </a:stretch>
        </p:blipFill>
        <p:spPr bwMode="auto">
          <a:xfrm>
            <a:off x="7953716" y="2217411"/>
            <a:ext cx="2841246" cy="2436635"/>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3" name="组合 2"/>
          <p:cNvGrpSpPr/>
          <p:nvPr/>
        </p:nvGrpSpPr>
        <p:grpSpPr bwMode="auto">
          <a:xfrm>
            <a:off x="1152525" y="903288"/>
            <a:ext cx="5881688" cy="525462"/>
            <a:chOff x="1152525" y="903288"/>
            <a:chExt cx="5881688" cy="525462"/>
          </a:xfrm>
        </p:grpSpPr>
        <p:sp>
          <p:nvSpPr>
            <p:cNvPr id="10" name="圆角矩形 9"/>
            <p:cNvSpPr/>
            <p:nvPr/>
          </p:nvSpPr>
          <p:spPr bwMode="auto">
            <a:xfrm>
              <a:off x="1152525" y="920750"/>
              <a:ext cx="508000" cy="508000"/>
            </a:xfrm>
            <a:prstGeom prst="roundRect">
              <a:avLst>
                <a:gd name="adj" fmla="val 7930"/>
              </a:avLst>
            </a:prstGeom>
            <a:solidFill>
              <a:schemeClr val="accent2"/>
            </a:solidFill>
            <a:ln w="28575">
              <a:solidFill>
                <a:schemeClr val="bg2"/>
              </a:solidFill>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sp>
          <p:nvSpPr>
            <p:cNvPr id="40971" name="TextBox 4"/>
            <p:cNvSpPr txBox="1">
              <a:spLocks noChangeArrowheads="1"/>
            </p:cNvSpPr>
            <p:nvPr/>
          </p:nvSpPr>
          <p:spPr bwMode="auto">
            <a:xfrm>
              <a:off x="1262063" y="942975"/>
              <a:ext cx="2889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en-US" altLang="zh-CN" sz="2400" b="1">
                  <a:solidFill>
                    <a:schemeClr val="bg2"/>
                  </a:solidFill>
                  <a:latin typeface="+mn-lt"/>
                  <a:ea typeface="+mn-ea"/>
                  <a:cs typeface="+mn-ea"/>
                  <a:sym typeface="+mn-lt"/>
                </a:rPr>
                <a:t>2</a:t>
              </a:r>
              <a:endParaRPr lang="zh-CN" altLang="en-US" sz="2400" b="1">
                <a:solidFill>
                  <a:schemeClr val="bg2"/>
                </a:solidFill>
                <a:latin typeface="+mn-lt"/>
                <a:ea typeface="+mn-ea"/>
                <a:cs typeface="+mn-ea"/>
                <a:sym typeface="+mn-lt"/>
              </a:endParaRPr>
            </a:p>
          </p:txBody>
        </p:sp>
        <p:sp>
          <p:nvSpPr>
            <p:cNvPr id="40972" name="TextBox 54"/>
            <p:cNvSpPr txBox="1">
              <a:spLocks noChangeArrowheads="1"/>
            </p:cNvSpPr>
            <p:nvPr/>
          </p:nvSpPr>
          <p:spPr bwMode="auto">
            <a:xfrm>
              <a:off x="1763713" y="903288"/>
              <a:ext cx="52705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zh-CN" altLang="en-US" sz="2400" b="1" smtClean="0">
                  <a:latin typeface="+mn-lt"/>
                  <a:ea typeface="+mn-ea"/>
                  <a:cs typeface="+mn-ea"/>
                  <a:sym typeface="+mn-lt"/>
                </a:rPr>
                <a:t>第一代领导人的“从严治党”</a:t>
              </a:r>
              <a:endParaRPr lang="zh-CN" altLang="en-US" sz="2400" b="1" smtClean="0">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44034"/>
                                        </p:tgtEl>
                                        <p:attrNameLst>
                                          <p:attrName>style.visibility</p:attrName>
                                        </p:attrNameLst>
                                      </p:cBhvr>
                                      <p:to>
                                        <p:strVal val="visible"/>
                                      </p:to>
                                    </p:set>
                                    <p:anim calcmode="lin" valueType="num">
                                      <p:cBhvr>
                                        <p:cTn id="12" dur="500" fill="hold"/>
                                        <p:tgtEl>
                                          <p:spTgt spid="44034"/>
                                        </p:tgtEl>
                                        <p:attrNameLst>
                                          <p:attrName>ppt_w</p:attrName>
                                        </p:attrNameLst>
                                      </p:cBhvr>
                                      <p:tavLst>
                                        <p:tav tm="0">
                                          <p:val>
                                            <p:fltVal val="0"/>
                                          </p:val>
                                        </p:tav>
                                        <p:tav tm="100000">
                                          <p:val>
                                            <p:strVal val="#ppt_w"/>
                                          </p:val>
                                        </p:tav>
                                      </p:tavLst>
                                    </p:anim>
                                    <p:anim calcmode="lin" valueType="num">
                                      <p:cBhvr>
                                        <p:cTn id="13" dur="500" fill="hold"/>
                                        <p:tgtEl>
                                          <p:spTgt spid="44034"/>
                                        </p:tgtEl>
                                        <p:attrNameLst>
                                          <p:attrName>ppt_h</p:attrName>
                                        </p:attrNameLst>
                                      </p:cBhvr>
                                      <p:tavLst>
                                        <p:tav tm="0">
                                          <p:val>
                                            <p:fltVal val="0"/>
                                          </p:val>
                                        </p:tav>
                                        <p:tav tm="100000">
                                          <p:val>
                                            <p:strVal val="#ppt_h"/>
                                          </p:val>
                                        </p:tav>
                                      </p:tavLst>
                                    </p:anim>
                                    <p:animEffect transition="in" filter="fade">
                                      <p:cBhvr>
                                        <p:cTn id="14" dur="500"/>
                                        <p:tgtEl>
                                          <p:spTgt spid="44034"/>
                                        </p:tgtEl>
                                      </p:cBhvr>
                                    </p:animEffect>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40966"/>
                                        </p:tgtEl>
                                        <p:attrNameLst>
                                          <p:attrName>style.visibility</p:attrName>
                                        </p:attrNameLst>
                                      </p:cBhvr>
                                      <p:to>
                                        <p:strVal val="visible"/>
                                      </p:to>
                                    </p:set>
                                    <p:anim calcmode="lin" valueType="num">
                                      <p:cBhvr additive="base">
                                        <p:cTn id="18" dur="500" fill="hold"/>
                                        <p:tgtEl>
                                          <p:spTgt spid="40966"/>
                                        </p:tgtEl>
                                        <p:attrNameLst>
                                          <p:attrName>ppt_x</p:attrName>
                                        </p:attrNameLst>
                                      </p:cBhvr>
                                      <p:tavLst>
                                        <p:tav tm="0">
                                          <p:val>
                                            <p:strVal val="1+#ppt_w/2"/>
                                          </p:val>
                                        </p:tav>
                                        <p:tav tm="100000">
                                          <p:val>
                                            <p:strVal val="#ppt_x"/>
                                          </p:val>
                                        </p:tav>
                                      </p:tavLst>
                                    </p:anim>
                                    <p:anim calcmode="lin" valueType="num">
                                      <p:cBhvr additive="base">
                                        <p:cTn id="19" dur="500" fill="hold"/>
                                        <p:tgtEl>
                                          <p:spTgt spid="40966"/>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2"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2"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1+#ppt_w/2"/>
                                          </p:val>
                                        </p:tav>
                                        <p:tav tm="100000">
                                          <p:val>
                                            <p:strVal val="#ppt_x"/>
                                          </p:val>
                                        </p:tav>
                                      </p:tavLst>
                                    </p:anim>
                                    <p:anim calcmode="lin" valueType="num">
                                      <p:cBhvr additive="base">
                                        <p:cTn id="29" dur="500" fill="hold"/>
                                        <p:tgtEl>
                                          <p:spTgt spid="8"/>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2"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1+#ppt_w/2"/>
                                          </p:val>
                                        </p:tav>
                                        <p:tav tm="100000">
                                          <p:val>
                                            <p:strVal val="#ppt_x"/>
                                          </p:val>
                                        </p:tav>
                                      </p:tavLst>
                                    </p:anim>
                                    <p:anim calcmode="lin" valueType="num">
                                      <p:cBhvr additive="base">
                                        <p:cTn id="34"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animBg="1"/>
      <p:bldP spid="4096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extBox 54"/>
          <p:cNvSpPr txBox="1">
            <a:spLocks noChangeArrowheads="1"/>
          </p:cNvSpPr>
          <p:nvPr/>
        </p:nvSpPr>
        <p:spPr bwMode="auto">
          <a:xfrm>
            <a:off x="947738" y="200025"/>
            <a:ext cx="6230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en-US" altLang="zh-CN" sz="2800" smtClean="0">
                <a:latin typeface="+mn-lt"/>
                <a:ea typeface="+mn-ea"/>
                <a:cs typeface="+mn-ea"/>
                <a:sym typeface="+mn-lt"/>
              </a:rPr>
              <a:t>2.2 </a:t>
            </a:r>
            <a:r>
              <a:rPr lang="zh-CN" altLang="en-US" sz="2800" smtClean="0">
                <a:latin typeface="+mn-lt"/>
                <a:ea typeface="+mn-ea"/>
                <a:cs typeface="+mn-ea"/>
                <a:sym typeface="+mn-lt"/>
              </a:rPr>
              <a:t>中国共产党的从严治党</a:t>
            </a:r>
            <a:endParaRPr lang="zh-CN" altLang="en-US" sz="2800" smtClean="0">
              <a:latin typeface="+mn-lt"/>
              <a:ea typeface="+mn-ea"/>
              <a:cs typeface="+mn-ea"/>
              <a:sym typeface="+mn-lt"/>
            </a:endParaRPr>
          </a:p>
        </p:txBody>
      </p:sp>
      <p:sp>
        <p:nvSpPr>
          <p:cNvPr id="43010" name="Line 8"/>
          <p:cNvSpPr>
            <a:spLocks noChangeShapeType="1"/>
          </p:cNvSpPr>
          <p:nvPr/>
        </p:nvSpPr>
        <p:spPr bwMode="auto">
          <a:xfrm>
            <a:off x="1033463" y="703263"/>
            <a:ext cx="9737725" cy="0"/>
          </a:xfrm>
          <a:prstGeom prst="line">
            <a:avLst/>
          </a:prstGeom>
          <a:noFill/>
          <a:ln w="12700">
            <a:solidFill>
              <a:schemeClr val="tx2"/>
            </a:solidFill>
            <a:prstDash val="dash"/>
            <a:miter lim="800000"/>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grpSp>
        <p:nvGrpSpPr>
          <p:cNvPr id="4" name="组合 3"/>
          <p:cNvGrpSpPr/>
          <p:nvPr/>
        </p:nvGrpSpPr>
        <p:grpSpPr bwMode="auto">
          <a:xfrm>
            <a:off x="1152525" y="903288"/>
            <a:ext cx="5881688" cy="525462"/>
            <a:chOff x="1152525" y="903288"/>
            <a:chExt cx="5881688" cy="525462"/>
          </a:xfrm>
        </p:grpSpPr>
        <p:sp>
          <p:nvSpPr>
            <p:cNvPr id="11" name="圆角矩形 9"/>
            <p:cNvSpPr/>
            <p:nvPr/>
          </p:nvSpPr>
          <p:spPr bwMode="auto">
            <a:xfrm>
              <a:off x="1152525" y="920750"/>
              <a:ext cx="508000" cy="508000"/>
            </a:xfrm>
            <a:prstGeom prst="roundRect">
              <a:avLst>
                <a:gd name="adj" fmla="val 7930"/>
              </a:avLst>
            </a:prstGeom>
            <a:solidFill>
              <a:schemeClr val="accent2"/>
            </a:solidFill>
            <a:ln w="28575">
              <a:solidFill>
                <a:schemeClr val="bg2"/>
              </a:solidFill>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sp>
          <p:nvSpPr>
            <p:cNvPr id="43018" name="TextBox 4"/>
            <p:cNvSpPr txBox="1">
              <a:spLocks noChangeArrowheads="1"/>
            </p:cNvSpPr>
            <p:nvPr/>
          </p:nvSpPr>
          <p:spPr bwMode="auto">
            <a:xfrm>
              <a:off x="1262063" y="942975"/>
              <a:ext cx="2889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en-US" altLang="zh-CN" sz="2400" b="1">
                  <a:solidFill>
                    <a:schemeClr val="bg2"/>
                  </a:solidFill>
                  <a:latin typeface="+mn-lt"/>
                  <a:ea typeface="+mn-ea"/>
                  <a:cs typeface="+mn-ea"/>
                  <a:sym typeface="+mn-lt"/>
                </a:rPr>
                <a:t>3</a:t>
              </a:r>
              <a:endParaRPr lang="zh-CN" altLang="en-US" sz="2400" b="1">
                <a:solidFill>
                  <a:schemeClr val="bg2"/>
                </a:solidFill>
                <a:latin typeface="+mn-lt"/>
                <a:ea typeface="+mn-ea"/>
                <a:cs typeface="+mn-ea"/>
                <a:sym typeface="+mn-lt"/>
              </a:endParaRPr>
            </a:p>
          </p:txBody>
        </p:sp>
        <p:sp>
          <p:nvSpPr>
            <p:cNvPr id="43019" name="TextBox 54"/>
            <p:cNvSpPr txBox="1">
              <a:spLocks noChangeArrowheads="1"/>
            </p:cNvSpPr>
            <p:nvPr/>
          </p:nvSpPr>
          <p:spPr bwMode="auto">
            <a:xfrm>
              <a:off x="1763713" y="903288"/>
              <a:ext cx="52705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zh-CN" altLang="en-US" sz="2400" b="1" smtClean="0">
                  <a:latin typeface="+mn-lt"/>
                  <a:ea typeface="+mn-ea"/>
                  <a:cs typeface="+mn-ea"/>
                  <a:sym typeface="+mn-lt"/>
                </a:rPr>
                <a:t>第二代领导人的“从严治党”</a:t>
              </a:r>
              <a:endParaRPr lang="zh-CN" altLang="en-US" sz="2400" b="1" smtClean="0">
                <a:latin typeface="+mn-lt"/>
                <a:ea typeface="+mn-ea"/>
                <a:cs typeface="+mn-ea"/>
                <a:sym typeface="+mn-lt"/>
              </a:endParaRPr>
            </a:p>
          </p:txBody>
        </p:sp>
      </p:grpSp>
      <p:pic>
        <p:nvPicPr>
          <p:cNvPr id="2" name="图片 1"/>
          <p:cNvPicPr>
            <a:picLocks noChangeAspect="1"/>
          </p:cNvPicPr>
          <p:nvPr/>
        </p:nvPicPr>
        <p:blipFill rotWithShape="1">
          <a:blip r:embed="rId1" cstate="email"/>
          <a:srcRect/>
          <a:stretch>
            <a:fillRect/>
          </a:stretch>
        </p:blipFill>
        <p:spPr>
          <a:xfrm>
            <a:off x="1209675" y="2047875"/>
            <a:ext cx="3581577" cy="366714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grpSp>
        <p:nvGrpSpPr>
          <p:cNvPr id="5" name="组合 4"/>
          <p:cNvGrpSpPr/>
          <p:nvPr/>
        </p:nvGrpSpPr>
        <p:grpSpPr bwMode="auto">
          <a:xfrm>
            <a:off x="5233988" y="1781175"/>
            <a:ext cx="5905500" cy="4252913"/>
            <a:chOff x="5233988" y="1781175"/>
            <a:chExt cx="5905500" cy="4252913"/>
          </a:xfrm>
        </p:grpSpPr>
        <p:sp>
          <p:nvSpPr>
            <p:cNvPr id="43013" name="矩形 10"/>
            <p:cNvSpPr>
              <a:spLocks noChangeArrowheads="1"/>
            </p:cNvSpPr>
            <p:nvPr/>
          </p:nvSpPr>
          <p:spPr bwMode="auto">
            <a:xfrm>
              <a:off x="5233988" y="1781175"/>
              <a:ext cx="58324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a:buFont typeface="Wingdings" panose="05000000000000000000" pitchFamily="2" charset="2"/>
                <a:buChar char="n"/>
                <a:defRPr/>
              </a:pPr>
              <a:r>
                <a:rPr lang="en-US" altLang="zh-CN" dirty="0" smtClean="0">
                  <a:solidFill>
                    <a:schemeClr val="bg1"/>
                  </a:solidFill>
                  <a:latin typeface="+mn-lt"/>
                  <a:ea typeface="+mn-ea"/>
                  <a:cs typeface="+mn-ea"/>
                  <a:sym typeface="+mn-lt"/>
                </a:rPr>
                <a:t>1980</a:t>
              </a:r>
              <a:r>
                <a:rPr lang="zh-CN" altLang="en-US" dirty="0" smtClean="0">
                  <a:solidFill>
                    <a:schemeClr val="bg1"/>
                  </a:solidFill>
                  <a:latin typeface="+mn-lt"/>
                  <a:ea typeface="+mn-ea"/>
                  <a:cs typeface="+mn-ea"/>
                  <a:sym typeface="+mn-lt"/>
                </a:rPr>
                <a:t>年</a:t>
              </a:r>
              <a:r>
                <a:rPr lang="en-US" altLang="zh-CN" dirty="0" smtClean="0">
                  <a:solidFill>
                    <a:schemeClr val="bg1"/>
                  </a:solidFill>
                  <a:latin typeface="+mn-lt"/>
                  <a:ea typeface="+mn-ea"/>
                  <a:cs typeface="+mn-ea"/>
                  <a:sym typeface="+mn-lt"/>
                </a:rPr>
                <a:t>1</a:t>
              </a:r>
              <a:r>
                <a:rPr lang="zh-CN" altLang="en-US" dirty="0" smtClean="0">
                  <a:solidFill>
                    <a:schemeClr val="bg1"/>
                  </a:solidFill>
                  <a:latin typeface="+mn-lt"/>
                  <a:ea typeface="+mn-ea"/>
                  <a:cs typeface="+mn-ea"/>
                  <a:sym typeface="+mn-lt"/>
                </a:rPr>
                <a:t>月《目前的形势和任务》的讲话中指出：“我们要改善党的领导，除了要改善党的组织状况以外，还要改善党的领导工作状况，改善党的领导制度。”</a:t>
              </a:r>
              <a:endParaRPr lang="zh-CN" altLang="en-US" dirty="0" smtClean="0">
                <a:solidFill>
                  <a:schemeClr val="bg1"/>
                </a:solidFill>
                <a:latin typeface="+mn-lt"/>
                <a:ea typeface="+mn-ea"/>
                <a:cs typeface="+mn-ea"/>
                <a:sym typeface="+mn-lt"/>
              </a:endParaRPr>
            </a:p>
          </p:txBody>
        </p:sp>
        <p:sp>
          <p:nvSpPr>
            <p:cNvPr id="43014" name="矩形 11"/>
            <p:cNvSpPr>
              <a:spLocks noChangeArrowheads="1"/>
            </p:cNvSpPr>
            <p:nvPr/>
          </p:nvSpPr>
          <p:spPr bwMode="auto">
            <a:xfrm>
              <a:off x="5233988" y="3228975"/>
              <a:ext cx="58324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buFont typeface="Wingdings" panose="05000000000000000000" pitchFamily="2" charset="2"/>
                <a:buChar char="n"/>
                <a:defRPr/>
              </a:pPr>
              <a:r>
                <a:rPr lang="zh-CN" altLang="en-US" smtClean="0">
                  <a:solidFill>
                    <a:schemeClr val="bg1"/>
                  </a:solidFill>
                  <a:latin typeface="+mn-lt"/>
                  <a:ea typeface="+mn-ea"/>
                  <a:cs typeface="+mn-ea"/>
                  <a:sym typeface="+mn-lt"/>
                </a:rPr>
                <a:t>出台《关于党内政治生活的若干准则》，成立了各级纪律检查委员会，出台一系列党内纪律规范。</a:t>
              </a:r>
              <a:endParaRPr lang="zh-CN" altLang="en-US" smtClean="0">
                <a:solidFill>
                  <a:schemeClr val="bg1"/>
                </a:solidFill>
                <a:latin typeface="+mn-lt"/>
                <a:ea typeface="+mn-ea"/>
                <a:cs typeface="+mn-ea"/>
                <a:sym typeface="+mn-lt"/>
              </a:endParaRPr>
            </a:p>
          </p:txBody>
        </p:sp>
        <p:sp>
          <p:nvSpPr>
            <p:cNvPr id="43015" name="矩形 12"/>
            <p:cNvSpPr>
              <a:spLocks noChangeArrowheads="1"/>
            </p:cNvSpPr>
            <p:nvPr/>
          </p:nvSpPr>
          <p:spPr bwMode="auto">
            <a:xfrm>
              <a:off x="5233988" y="4170363"/>
              <a:ext cx="5832475"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buFont typeface="Wingdings" panose="05000000000000000000" pitchFamily="2" charset="2"/>
                <a:buChar char="n"/>
                <a:defRPr/>
              </a:pPr>
              <a:r>
                <a:rPr lang="zh-CN" altLang="en-US" smtClean="0">
                  <a:solidFill>
                    <a:schemeClr val="bg1"/>
                  </a:solidFill>
                  <a:latin typeface="+mn-lt"/>
                  <a:ea typeface="+mn-ea"/>
                  <a:cs typeface="+mn-ea"/>
                  <a:sym typeface="+mn-lt"/>
                </a:rPr>
                <a:t>邓小平指出，民主集中制是党的根本组织原则，也是党的根本制度，而党的领导制度、组织制度、工作制度、生活制度、监督制度等都是具体制度。</a:t>
              </a:r>
              <a:endParaRPr lang="zh-CN" altLang="en-US" smtClean="0">
                <a:solidFill>
                  <a:schemeClr val="bg1"/>
                </a:solidFill>
                <a:latin typeface="+mn-lt"/>
                <a:ea typeface="+mn-ea"/>
                <a:cs typeface="+mn-ea"/>
                <a:sym typeface="+mn-lt"/>
              </a:endParaRPr>
            </a:p>
          </p:txBody>
        </p:sp>
        <p:sp>
          <p:nvSpPr>
            <p:cNvPr id="43016" name="矩形 9"/>
            <p:cNvSpPr>
              <a:spLocks noChangeArrowheads="1"/>
            </p:cNvSpPr>
            <p:nvPr/>
          </p:nvSpPr>
          <p:spPr bwMode="auto">
            <a:xfrm>
              <a:off x="5233988" y="5387975"/>
              <a:ext cx="58324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buFont typeface="Wingdings" panose="05000000000000000000" pitchFamily="2" charset="2"/>
                <a:buChar char="n"/>
                <a:defRPr/>
              </a:pPr>
              <a:r>
                <a:rPr lang="zh-CN" altLang="en-US" smtClean="0">
                  <a:solidFill>
                    <a:schemeClr val="bg1"/>
                  </a:solidFill>
                  <a:latin typeface="+mn-lt"/>
                  <a:ea typeface="+mn-ea"/>
                  <a:cs typeface="+mn-ea"/>
                  <a:sym typeface="+mn-lt"/>
                </a:rPr>
                <a:t>以邓小平为核心的党的第二代中央领导集体注重从制度上管党治党，</a:t>
              </a:r>
              <a:r>
                <a:rPr lang="zh-CN" altLang="en-US" b="1" smtClean="0">
                  <a:solidFill>
                    <a:schemeClr val="bg1"/>
                  </a:solidFill>
                  <a:latin typeface="+mn-lt"/>
                  <a:ea typeface="+mn-ea"/>
                  <a:cs typeface="+mn-ea"/>
                  <a:sym typeface="+mn-lt"/>
                </a:rPr>
                <a:t>开创了从制度上从严治党的途径</a:t>
              </a:r>
              <a:r>
                <a:rPr lang="zh-CN" altLang="en-US" smtClean="0">
                  <a:solidFill>
                    <a:schemeClr val="bg1"/>
                  </a:solidFill>
                  <a:latin typeface="+mn-lt"/>
                  <a:ea typeface="+mn-ea"/>
                  <a:cs typeface="+mn-ea"/>
                  <a:sym typeface="+mn-lt"/>
                </a:rPr>
                <a:t>。</a:t>
              </a:r>
              <a:endParaRPr lang="zh-CN" altLang="en-US" smtClean="0">
                <a:solidFill>
                  <a:schemeClr val="bg1"/>
                </a:solidFill>
                <a:latin typeface="+mn-lt"/>
                <a:ea typeface="+mn-ea"/>
                <a:cs typeface="+mn-ea"/>
                <a:sym typeface="+mn-lt"/>
              </a:endParaRPr>
            </a:p>
          </p:txBody>
        </p:sp>
        <p:cxnSp>
          <p:nvCxnSpPr>
            <p:cNvPr id="46091" name="直接连接符 4"/>
            <p:cNvCxnSpPr>
              <a:cxnSpLocks noChangeShapeType="1"/>
            </p:cNvCxnSpPr>
            <p:nvPr/>
          </p:nvCxnSpPr>
          <p:spPr bwMode="auto">
            <a:xfrm>
              <a:off x="5233988" y="3068638"/>
              <a:ext cx="5905500" cy="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cxnSp>
        <p:cxnSp>
          <p:nvCxnSpPr>
            <p:cNvPr id="46092" name="直接连接符 16"/>
            <p:cNvCxnSpPr>
              <a:cxnSpLocks noChangeShapeType="1"/>
            </p:cNvCxnSpPr>
            <p:nvPr/>
          </p:nvCxnSpPr>
          <p:spPr bwMode="auto">
            <a:xfrm>
              <a:off x="5233988" y="4005263"/>
              <a:ext cx="5905500" cy="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cxnSp>
        <p:cxnSp>
          <p:nvCxnSpPr>
            <p:cNvPr id="46093" name="直接连接符 17"/>
            <p:cNvCxnSpPr>
              <a:cxnSpLocks noChangeShapeType="1"/>
            </p:cNvCxnSpPr>
            <p:nvPr/>
          </p:nvCxnSpPr>
          <p:spPr bwMode="auto">
            <a:xfrm>
              <a:off x="5233988" y="5243513"/>
              <a:ext cx="5905500" cy="0"/>
            </a:xfrm>
            <a:prstGeom prst="line">
              <a:avLst/>
            </a:prstGeom>
            <a:noFill/>
            <a:ln w="9525">
              <a:solidFill>
                <a:schemeClr val="tx1"/>
              </a:solidFill>
              <a:prstDash val="dash"/>
              <a:round/>
            </a:ln>
            <a:extLst>
              <a:ext uri="{909E8E84-426E-40DD-AFC4-6F175D3DCCD1}">
                <a14:hiddenFill xmlns:a14="http://schemas.microsoft.com/office/drawing/2010/main">
                  <a:noFill/>
                </a14:hiddenFill>
              </a:ext>
            </a:extLst>
          </p:spPr>
        </p:cxnSp>
      </p:gr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par>
                          <p:cTn id="8" fill="hold">
                            <p:stCondLst>
                              <p:cond delay="20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2500"/>
                            </p:stCondLst>
                            <p:childTnLst>
                              <p:par>
                                <p:cTn id="15" presetID="2" presetClass="entr" presetSubtype="2"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1+#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extBox 54"/>
          <p:cNvSpPr txBox="1">
            <a:spLocks noChangeArrowheads="1"/>
          </p:cNvSpPr>
          <p:nvPr/>
        </p:nvSpPr>
        <p:spPr bwMode="auto">
          <a:xfrm>
            <a:off x="947738" y="200025"/>
            <a:ext cx="6230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en-US" altLang="zh-CN" sz="2800" smtClean="0">
                <a:latin typeface="+mn-lt"/>
                <a:ea typeface="+mn-ea"/>
                <a:cs typeface="+mn-ea"/>
                <a:sym typeface="+mn-lt"/>
              </a:rPr>
              <a:t>2.2 </a:t>
            </a:r>
            <a:r>
              <a:rPr lang="zh-CN" altLang="en-US" sz="2800" smtClean="0">
                <a:latin typeface="+mn-lt"/>
                <a:ea typeface="+mn-ea"/>
                <a:cs typeface="+mn-ea"/>
                <a:sym typeface="+mn-lt"/>
              </a:rPr>
              <a:t>中国共产党的从严治党</a:t>
            </a:r>
            <a:endParaRPr lang="zh-CN" altLang="en-US" sz="2800" smtClean="0">
              <a:latin typeface="+mn-lt"/>
              <a:ea typeface="+mn-ea"/>
              <a:cs typeface="+mn-ea"/>
              <a:sym typeface="+mn-lt"/>
            </a:endParaRPr>
          </a:p>
        </p:txBody>
      </p:sp>
      <p:sp>
        <p:nvSpPr>
          <p:cNvPr id="45058" name="Line 8"/>
          <p:cNvSpPr>
            <a:spLocks noChangeShapeType="1"/>
          </p:cNvSpPr>
          <p:nvPr/>
        </p:nvSpPr>
        <p:spPr bwMode="auto">
          <a:xfrm>
            <a:off x="1033463" y="703263"/>
            <a:ext cx="9737725" cy="0"/>
          </a:xfrm>
          <a:prstGeom prst="line">
            <a:avLst/>
          </a:prstGeom>
          <a:noFill/>
          <a:ln w="12700">
            <a:solidFill>
              <a:schemeClr val="tx2"/>
            </a:solidFill>
            <a:prstDash val="dash"/>
            <a:miter lim="800000"/>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grpSp>
        <p:nvGrpSpPr>
          <p:cNvPr id="3" name="组合 2"/>
          <p:cNvGrpSpPr/>
          <p:nvPr/>
        </p:nvGrpSpPr>
        <p:grpSpPr bwMode="auto">
          <a:xfrm>
            <a:off x="1152525" y="903288"/>
            <a:ext cx="5881688" cy="525462"/>
            <a:chOff x="1152525" y="903288"/>
            <a:chExt cx="5881688" cy="525462"/>
          </a:xfrm>
        </p:grpSpPr>
        <p:sp>
          <p:nvSpPr>
            <p:cNvPr id="9" name="圆角矩形 9"/>
            <p:cNvSpPr/>
            <p:nvPr/>
          </p:nvSpPr>
          <p:spPr bwMode="auto">
            <a:xfrm>
              <a:off x="1152525" y="920750"/>
              <a:ext cx="508000" cy="508000"/>
            </a:xfrm>
            <a:prstGeom prst="roundRect">
              <a:avLst>
                <a:gd name="adj" fmla="val 7930"/>
              </a:avLst>
            </a:prstGeom>
            <a:solidFill>
              <a:schemeClr val="accent2"/>
            </a:solidFill>
            <a:ln w="28575">
              <a:solidFill>
                <a:schemeClr val="bg2"/>
              </a:solidFill>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sp>
          <p:nvSpPr>
            <p:cNvPr id="45062" name="TextBox 4"/>
            <p:cNvSpPr txBox="1">
              <a:spLocks noChangeArrowheads="1"/>
            </p:cNvSpPr>
            <p:nvPr/>
          </p:nvSpPr>
          <p:spPr bwMode="auto">
            <a:xfrm>
              <a:off x="1262063" y="942975"/>
              <a:ext cx="2889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en-US" altLang="zh-CN" sz="2400" b="1">
                  <a:solidFill>
                    <a:schemeClr val="bg2"/>
                  </a:solidFill>
                  <a:latin typeface="+mn-lt"/>
                  <a:ea typeface="+mn-ea"/>
                  <a:cs typeface="+mn-ea"/>
                  <a:sym typeface="+mn-lt"/>
                </a:rPr>
                <a:t>4</a:t>
              </a:r>
              <a:endParaRPr lang="zh-CN" altLang="en-US" sz="2400" b="1">
                <a:solidFill>
                  <a:schemeClr val="bg2"/>
                </a:solidFill>
                <a:latin typeface="+mn-lt"/>
                <a:ea typeface="+mn-ea"/>
                <a:cs typeface="+mn-ea"/>
                <a:sym typeface="+mn-lt"/>
              </a:endParaRPr>
            </a:p>
          </p:txBody>
        </p:sp>
        <p:sp>
          <p:nvSpPr>
            <p:cNvPr id="45063" name="TextBox 54"/>
            <p:cNvSpPr txBox="1">
              <a:spLocks noChangeArrowheads="1"/>
            </p:cNvSpPr>
            <p:nvPr/>
          </p:nvSpPr>
          <p:spPr bwMode="auto">
            <a:xfrm>
              <a:off x="1763713" y="903288"/>
              <a:ext cx="52705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zh-CN" altLang="en-US" sz="2400" b="1" smtClean="0">
                  <a:latin typeface="+mn-lt"/>
                  <a:ea typeface="+mn-ea"/>
                  <a:cs typeface="+mn-ea"/>
                  <a:sym typeface="+mn-lt"/>
                </a:rPr>
                <a:t>第三、四代领导人的“从严治党”</a:t>
              </a:r>
              <a:endParaRPr lang="zh-CN" altLang="en-US" sz="2400" b="1" smtClean="0">
                <a:latin typeface="+mn-lt"/>
                <a:ea typeface="+mn-ea"/>
                <a:cs typeface="+mn-ea"/>
                <a:sym typeface="+mn-lt"/>
              </a:endParaRPr>
            </a:p>
          </p:txBody>
        </p:sp>
      </p:grpSp>
      <p:grpSp>
        <p:nvGrpSpPr>
          <p:cNvPr id="4" name="组合 3"/>
          <p:cNvGrpSpPr/>
          <p:nvPr/>
        </p:nvGrpSpPr>
        <p:grpSpPr bwMode="auto">
          <a:xfrm>
            <a:off x="900113" y="1577975"/>
            <a:ext cx="4973637" cy="4927600"/>
            <a:chOff x="900113" y="1577975"/>
            <a:chExt cx="4973637" cy="4927600"/>
          </a:xfrm>
        </p:grpSpPr>
        <p:sp>
          <p:nvSpPr>
            <p:cNvPr id="45064" name="矩形 11"/>
            <p:cNvSpPr>
              <a:spLocks noChangeArrowheads="1"/>
            </p:cNvSpPr>
            <p:nvPr/>
          </p:nvSpPr>
          <p:spPr bwMode="auto">
            <a:xfrm>
              <a:off x="900113" y="1728788"/>
              <a:ext cx="4973637" cy="4776787"/>
            </a:xfrm>
            <a:prstGeom prst="rect">
              <a:avLst/>
            </a:prstGeom>
            <a:solidFill>
              <a:schemeClr val="bg2"/>
            </a:solidFill>
            <a:ln w="9525">
              <a:solidFill>
                <a:srgbClr val="BFBFBF"/>
              </a:solidFill>
              <a:round/>
            </a:ln>
          </p:spPr>
          <p:txBody>
            <a:bodyPr/>
            <a:lstStyle/>
            <a:p>
              <a:pPr>
                <a:defRPr/>
              </a:pPr>
              <a:endParaRPr lang="zh-CN" altLang="en-US">
                <a:latin typeface="+mn-lt"/>
                <a:ea typeface="+mn-ea"/>
                <a:cs typeface="+mn-ea"/>
                <a:sym typeface="+mn-lt"/>
              </a:endParaRPr>
            </a:p>
          </p:txBody>
        </p:sp>
        <p:sp>
          <p:nvSpPr>
            <p:cNvPr id="45066" name="Freeform 6"/>
            <p:cNvSpPr>
              <a:spLocks noChangeArrowheads="1"/>
            </p:cNvSpPr>
            <p:nvPr/>
          </p:nvSpPr>
          <p:spPr bwMode="auto">
            <a:xfrm>
              <a:off x="1204913" y="1577975"/>
              <a:ext cx="4200525" cy="150813"/>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schemeClr val="bg2"/>
                </a:solidFill>
                <a:latin typeface="+mn-lt"/>
                <a:ea typeface="+mn-ea"/>
                <a:cs typeface="+mn-ea"/>
                <a:sym typeface="+mn-lt"/>
              </a:endParaRPr>
            </a:p>
          </p:txBody>
        </p:sp>
        <p:sp>
          <p:nvSpPr>
            <p:cNvPr id="45067" name="Freeform 7"/>
            <p:cNvSpPr>
              <a:spLocks noChangeArrowheads="1"/>
            </p:cNvSpPr>
            <p:nvPr/>
          </p:nvSpPr>
          <p:spPr bwMode="auto">
            <a:xfrm>
              <a:off x="1485900" y="1577975"/>
              <a:ext cx="3651250" cy="731838"/>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latin typeface="+mn-lt"/>
                <a:ea typeface="+mn-ea"/>
                <a:cs typeface="+mn-ea"/>
                <a:sym typeface="+mn-lt"/>
              </a:endParaRPr>
            </a:p>
          </p:txBody>
        </p:sp>
        <p:sp>
          <p:nvSpPr>
            <p:cNvPr id="45068" name="矩形 15"/>
            <p:cNvSpPr>
              <a:spLocks noChangeArrowheads="1"/>
            </p:cNvSpPr>
            <p:nvPr/>
          </p:nvSpPr>
          <p:spPr bwMode="auto">
            <a:xfrm>
              <a:off x="2063750" y="1700213"/>
              <a:ext cx="24511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2400" b="1" dirty="0">
                  <a:solidFill>
                    <a:schemeClr val="bg2"/>
                  </a:solidFill>
                  <a:latin typeface="+mn-lt"/>
                  <a:ea typeface="+mn-ea"/>
                  <a:cs typeface="+mn-ea"/>
                  <a:sym typeface="+mn-lt"/>
                </a:rPr>
                <a:t>江泽民总书记</a:t>
              </a:r>
              <a:endParaRPr lang="zh-CN" altLang="en-US" sz="2400" b="1" dirty="0">
                <a:solidFill>
                  <a:schemeClr val="bg2"/>
                </a:solidFill>
                <a:latin typeface="+mn-lt"/>
                <a:ea typeface="+mn-ea"/>
                <a:cs typeface="+mn-ea"/>
                <a:sym typeface="+mn-lt"/>
              </a:endParaRPr>
            </a:p>
          </p:txBody>
        </p:sp>
        <p:sp>
          <p:nvSpPr>
            <p:cNvPr id="45072" name="TextBox 10"/>
            <p:cNvSpPr txBox="1">
              <a:spLocks noChangeArrowheads="1"/>
            </p:cNvSpPr>
            <p:nvPr/>
          </p:nvSpPr>
          <p:spPr bwMode="auto">
            <a:xfrm>
              <a:off x="1106488" y="4502150"/>
              <a:ext cx="4456112"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b="1">
                  <a:solidFill>
                    <a:schemeClr val="bg1"/>
                  </a:solidFill>
                  <a:latin typeface="+mn-lt"/>
                  <a:ea typeface="+mn-ea"/>
                  <a:cs typeface="+mn-ea"/>
                  <a:sym typeface="+mn-lt"/>
                </a:rPr>
                <a:t>江泽民强调：</a:t>
              </a:r>
              <a:r>
                <a:rPr lang="zh-CN" altLang="en-US">
                  <a:solidFill>
                    <a:schemeClr val="bg1"/>
                  </a:solidFill>
                  <a:latin typeface="+mn-lt"/>
                  <a:ea typeface="+mn-ea"/>
                  <a:cs typeface="+mn-ea"/>
                  <a:sym typeface="+mn-lt"/>
                </a:rPr>
                <a:t>“落实从严治党的方针，不是一时一事的要求，必须全面贯穿于党的思想、政治、组织、作风、纪律和制度建设的各方面工作，切实体现到对各级党组织、广大党员和干部进行教育、管理、监督的各个环节。”</a:t>
              </a:r>
              <a:endParaRPr lang="zh-CN" altLang="en-US">
                <a:solidFill>
                  <a:schemeClr val="bg1"/>
                </a:solidFill>
                <a:latin typeface="+mn-lt"/>
                <a:ea typeface="+mn-ea"/>
                <a:cs typeface="+mn-ea"/>
                <a:sym typeface="+mn-lt"/>
              </a:endParaRPr>
            </a:p>
          </p:txBody>
        </p:sp>
        <p:pic>
          <p:nvPicPr>
            <p:cNvPr id="48146" name="图片 1"/>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989138" y="2443163"/>
              <a:ext cx="2566987" cy="189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 name="组合 4"/>
          <p:cNvGrpSpPr/>
          <p:nvPr/>
        </p:nvGrpSpPr>
        <p:grpSpPr bwMode="auto">
          <a:xfrm>
            <a:off x="6218238" y="1577975"/>
            <a:ext cx="4973637" cy="4927600"/>
            <a:chOff x="6218238" y="1577975"/>
            <a:chExt cx="4973637" cy="4927600"/>
          </a:xfrm>
        </p:grpSpPr>
        <p:sp>
          <p:nvSpPr>
            <p:cNvPr id="45065" name="矩形 12"/>
            <p:cNvSpPr>
              <a:spLocks noChangeArrowheads="1"/>
            </p:cNvSpPr>
            <p:nvPr/>
          </p:nvSpPr>
          <p:spPr bwMode="auto">
            <a:xfrm>
              <a:off x="6218238" y="1728788"/>
              <a:ext cx="4973637" cy="4776787"/>
            </a:xfrm>
            <a:prstGeom prst="rect">
              <a:avLst/>
            </a:prstGeom>
            <a:solidFill>
              <a:schemeClr val="bg2"/>
            </a:solidFill>
            <a:ln w="9525">
              <a:solidFill>
                <a:srgbClr val="BFBFBF"/>
              </a:solidFill>
              <a:round/>
            </a:ln>
          </p:spPr>
          <p:txBody>
            <a:bodyPr/>
            <a:lstStyle/>
            <a:p>
              <a:pPr>
                <a:defRPr/>
              </a:pPr>
              <a:endParaRPr lang="zh-CN" altLang="en-US">
                <a:latin typeface="+mn-lt"/>
                <a:ea typeface="+mn-ea"/>
                <a:cs typeface="+mn-ea"/>
                <a:sym typeface="+mn-lt"/>
              </a:endParaRPr>
            </a:p>
          </p:txBody>
        </p:sp>
        <p:sp>
          <p:nvSpPr>
            <p:cNvPr id="45069" name="Freeform 6"/>
            <p:cNvSpPr>
              <a:spLocks noChangeArrowheads="1"/>
            </p:cNvSpPr>
            <p:nvPr/>
          </p:nvSpPr>
          <p:spPr bwMode="auto">
            <a:xfrm>
              <a:off x="6607175" y="1577975"/>
              <a:ext cx="4200525" cy="150813"/>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schemeClr val="bg2"/>
                </a:solidFill>
                <a:latin typeface="+mn-lt"/>
                <a:ea typeface="+mn-ea"/>
                <a:cs typeface="+mn-ea"/>
                <a:sym typeface="+mn-lt"/>
              </a:endParaRPr>
            </a:p>
          </p:txBody>
        </p:sp>
        <p:sp>
          <p:nvSpPr>
            <p:cNvPr id="45070" name="Freeform 7"/>
            <p:cNvSpPr>
              <a:spLocks noChangeArrowheads="1"/>
            </p:cNvSpPr>
            <p:nvPr/>
          </p:nvSpPr>
          <p:spPr bwMode="auto">
            <a:xfrm>
              <a:off x="6888163" y="1577975"/>
              <a:ext cx="3651250" cy="731838"/>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latin typeface="+mn-lt"/>
                <a:ea typeface="+mn-ea"/>
                <a:cs typeface="+mn-ea"/>
                <a:sym typeface="+mn-lt"/>
              </a:endParaRPr>
            </a:p>
          </p:txBody>
        </p:sp>
        <p:sp>
          <p:nvSpPr>
            <p:cNvPr id="45071" name="矩形 18"/>
            <p:cNvSpPr>
              <a:spLocks noChangeArrowheads="1"/>
            </p:cNvSpPr>
            <p:nvPr/>
          </p:nvSpPr>
          <p:spPr bwMode="auto">
            <a:xfrm>
              <a:off x="7519988" y="1695450"/>
              <a:ext cx="24669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2400" b="1">
                  <a:solidFill>
                    <a:schemeClr val="bg2"/>
                  </a:solidFill>
                  <a:latin typeface="+mn-lt"/>
                  <a:ea typeface="+mn-ea"/>
                  <a:cs typeface="+mn-ea"/>
                  <a:sym typeface="+mn-lt"/>
                </a:rPr>
                <a:t>胡锦涛总书记</a:t>
              </a:r>
              <a:endParaRPr lang="zh-CN" altLang="en-US" sz="2400" b="1">
                <a:solidFill>
                  <a:schemeClr val="bg2"/>
                </a:solidFill>
                <a:latin typeface="+mn-lt"/>
                <a:ea typeface="+mn-ea"/>
                <a:cs typeface="+mn-ea"/>
                <a:sym typeface="+mn-lt"/>
              </a:endParaRPr>
            </a:p>
          </p:txBody>
        </p:sp>
        <p:sp>
          <p:nvSpPr>
            <p:cNvPr id="45073" name="TextBox 15"/>
            <p:cNvSpPr txBox="1">
              <a:spLocks noChangeArrowheads="1"/>
            </p:cNvSpPr>
            <p:nvPr/>
          </p:nvSpPr>
          <p:spPr bwMode="auto">
            <a:xfrm>
              <a:off x="6416675" y="4333875"/>
              <a:ext cx="4524375"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a:solidFill>
                    <a:schemeClr val="bg1"/>
                  </a:solidFill>
                  <a:latin typeface="+mn-lt"/>
                  <a:ea typeface="+mn-ea"/>
                  <a:cs typeface="+mn-ea"/>
                  <a:sym typeface="+mn-lt"/>
                </a:rPr>
                <a:t>胡锦涛为书记的党中央先后制定和实施了《中国共产党纪律处分条例》、《中国共产党党员领导干部廉洁从政若干准则》、《中国共产党党内监督条例（试行）》等一系列党内规章制度，颁布《建立健全教育、制度、监督并重的惩治和预防腐败体系实施纲要》</a:t>
              </a:r>
              <a:endParaRPr lang="zh-CN" altLang="en-US">
                <a:solidFill>
                  <a:schemeClr val="bg1"/>
                </a:solidFill>
                <a:latin typeface="+mn-lt"/>
                <a:ea typeface="+mn-ea"/>
                <a:cs typeface="+mn-ea"/>
                <a:sym typeface="+mn-lt"/>
              </a:endParaRPr>
            </a:p>
          </p:txBody>
        </p:sp>
        <p:pic>
          <p:nvPicPr>
            <p:cNvPr id="48140" name="图片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24738" y="2422525"/>
              <a:ext cx="2890837"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922463" y="1406525"/>
            <a:ext cx="8567737" cy="3729038"/>
          </a:xfrm>
          <a:prstGeom prst="rect">
            <a:avLst/>
          </a:prstGeom>
          <a:solidFill>
            <a:schemeClr val="bg1">
              <a:alpha val="76000"/>
            </a:schemeClr>
          </a:solidFill>
        </p:spPr>
        <p:style>
          <a:lnRef idx="1">
            <a:schemeClr val="accent3"/>
          </a:lnRef>
          <a:fillRef idx="3">
            <a:schemeClr val="accent3"/>
          </a:fillRef>
          <a:effectRef idx="2">
            <a:schemeClr val="accent3"/>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grpSp>
        <p:nvGrpSpPr>
          <p:cNvPr id="2" name="组合 1"/>
          <p:cNvGrpSpPr/>
          <p:nvPr/>
        </p:nvGrpSpPr>
        <p:grpSpPr bwMode="auto">
          <a:xfrm>
            <a:off x="1706563" y="531813"/>
            <a:ext cx="3024187" cy="1611312"/>
            <a:chOff x="1703512" y="531844"/>
            <a:chExt cx="3024336" cy="1611267"/>
          </a:xfrm>
        </p:grpSpPr>
        <p:pic>
          <p:nvPicPr>
            <p:cNvPr id="13321" name="图片 6"/>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969412" y="531844"/>
              <a:ext cx="2433943" cy="1611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2" name="TextBox 14"/>
            <p:cNvSpPr txBox="1">
              <a:spLocks noChangeArrowheads="1"/>
            </p:cNvSpPr>
            <p:nvPr/>
          </p:nvSpPr>
          <p:spPr bwMode="auto">
            <a:xfrm>
              <a:off x="1703512" y="919475"/>
              <a:ext cx="302433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defRPr>
              </a:lvl9pPr>
            </a:lstStyle>
            <a:p>
              <a:pPr algn="ctr" eaLnBrk="1" hangingPunct="1">
                <a:lnSpc>
                  <a:spcPct val="100000"/>
                </a:lnSpc>
                <a:spcBef>
                  <a:spcPct val="0"/>
                </a:spcBef>
                <a:buFontTx/>
                <a:buNone/>
              </a:pPr>
              <a:r>
                <a:rPr lang="zh-CN" altLang="en-US" sz="4800">
                  <a:solidFill>
                    <a:srgbClr val="FFFFFF"/>
                  </a:solidFill>
                  <a:latin typeface="方正粗黑宋简体" panose="02000000000000000000" pitchFamily="2" charset="-122"/>
                  <a:ea typeface="方正粗黑宋简体" panose="02000000000000000000" pitchFamily="2" charset="-122"/>
                </a:rPr>
                <a:t>前言</a:t>
              </a:r>
              <a:endParaRPr lang="zh-CN" altLang="en-US" sz="4800">
                <a:solidFill>
                  <a:srgbClr val="FFFFFF"/>
                </a:solidFill>
                <a:latin typeface="方正粗黑宋简体" panose="02000000000000000000" pitchFamily="2" charset="-122"/>
                <a:ea typeface="方正粗黑宋简体" panose="02000000000000000000" pitchFamily="2" charset="-122"/>
              </a:endParaRPr>
            </a:p>
          </p:txBody>
        </p:sp>
      </p:grpSp>
      <p:sp>
        <p:nvSpPr>
          <p:cNvPr id="9" name="TextBox 4"/>
          <p:cNvSpPr txBox="1">
            <a:spLocks noChangeArrowheads="1"/>
          </p:cNvSpPr>
          <p:nvPr/>
        </p:nvSpPr>
        <p:spPr bwMode="auto">
          <a:xfrm>
            <a:off x="2498725" y="2060575"/>
            <a:ext cx="7775575" cy="280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defRPr>
            </a:lvl9pPr>
          </a:lstStyle>
          <a:p>
            <a:pPr eaLnBrk="1" hangingPunct="1">
              <a:lnSpc>
                <a:spcPct val="150000"/>
              </a:lnSpc>
              <a:spcBef>
                <a:spcPct val="0"/>
              </a:spcBef>
              <a:buFontTx/>
              <a:buNone/>
            </a:pPr>
            <a:r>
              <a:rPr lang="zh-CN" altLang="en-US" sz="2000">
                <a:solidFill>
                  <a:srgbClr val="000000"/>
                </a:solidFill>
              </a:rPr>
              <a:t>党的十八大以来，习近平同志着眼于党和国家事业长远发展，围绕管党治党发表了一系列重要讲话，深刻阐明了从严治党的一系列重要思想和基本理念，为我们在新的历史起点上加强和改进党的建设提供了基本遵循。学习贯彻习近平同志关于从严治党的重要思想，加强党的建设使从严治党成为新常态，是当前摆在我们全体党员干部面前的重要课题。</a:t>
            </a:r>
            <a:endParaRPr lang="zh-CN" altLang="en-US" sz="2000">
              <a:solidFill>
                <a:srgbClr val="000000"/>
              </a:solidFill>
            </a:endParaRPr>
          </a:p>
        </p:txBody>
      </p:sp>
      <p:sp>
        <p:nvSpPr>
          <p:cNvPr id="13317" name="文本框 12"/>
          <p:cNvSpPr txBox="1">
            <a:spLocks noChangeArrowheads="1"/>
          </p:cNvSpPr>
          <p:nvPr/>
        </p:nvSpPr>
        <p:spPr bwMode="auto">
          <a:xfrm>
            <a:off x="771525" y="-2509838"/>
            <a:ext cx="15700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defRPr>
            </a:lvl9pPr>
          </a:lstStyle>
          <a:p>
            <a:pPr eaLnBrk="1" hangingPunct="1">
              <a:lnSpc>
                <a:spcPct val="100000"/>
              </a:lnSpc>
              <a:spcBef>
                <a:spcPct val="0"/>
              </a:spcBef>
              <a:buFontTx/>
              <a:buNone/>
            </a:pPr>
            <a:r>
              <a:rPr lang="zh-CN" altLang="en-US" sz="1800">
                <a:solidFill>
                  <a:srgbClr val="000000"/>
                </a:solidFill>
              </a:rPr>
              <a:t>延迟符可删除</a:t>
            </a:r>
            <a:endParaRPr lang="zh-CN" altLang="en-US" sz="1800">
              <a:solidFill>
                <a:srgbClr val="000000"/>
              </a:solidFill>
            </a:endParaRPr>
          </a:p>
        </p:txBody>
      </p:sp>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96125" y="4197350"/>
            <a:ext cx="5097463" cy="266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8" y="5751513"/>
            <a:ext cx="121920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14"/>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75" y="4114800"/>
            <a:ext cx="2343150" cy="272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42" presetClass="entr" presetSubtype="0" fill="hold"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anim calcmode="lin" valueType="num">
                                      <p:cBhvr>
                                        <p:cTn id="11" dur="1000" fill="hold"/>
                                        <p:tgtEl>
                                          <p:spTgt spid="11"/>
                                        </p:tgtEl>
                                        <p:attrNameLst>
                                          <p:attrName>ppt_x</p:attrName>
                                        </p:attrNameLst>
                                      </p:cBhvr>
                                      <p:tavLst>
                                        <p:tav tm="0">
                                          <p:val>
                                            <p:strVal val="#ppt_x"/>
                                          </p:val>
                                        </p:tav>
                                        <p:tav tm="100000">
                                          <p:val>
                                            <p:strVal val="#ppt_x"/>
                                          </p:val>
                                        </p:tav>
                                      </p:tavLst>
                                    </p:anim>
                                    <p:anim calcmode="lin" valueType="num">
                                      <p:cBhvr>
                                        <p:cTn id="12" dur="1000" fill="hold"/>
                                        <p:tgtEl>
                                          <p:spTgt spid="11"/>
                                        </p:tgtEl>
                                        <p:attrNameLst>
                                          <p:attrName>ppt_y</p:attrName>
                                        </p:attrNameLst>
                                      </p:cBhvr>
                                      <p:tavLst>
                                        <p:tav tm="0">
                                          <p:val>
                                            <p:strVal val="#ppt_y+.1"/>
                                          </p:val>
                                        </p:tav>
                                        <p:tav tm="100000">
                                          <p:val>
                                            <p:strVal val="#ppt_y"/>
                                          </p:val>
                                        </p:tav>
                                      </p:tavLst>
                                    </p:anim>
                                  </p:childTnLst>
                                </p:cTn>
                              </p:par>
                              <p:par>
                                <p:cTn id="13" presetID="2" presetClass="entr" presetSubtype="8" fill="hold" nodeType="withEffect">
                                  <p:stCondLst>
                                    <p:cond delay="13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0-#ppt_w/2"/>
                                          </p:val>
                                        </p:tav>
                                        <p:tav tm="100000">
                                          <p:val>
                                            <p:strVal val="#ppt_x"/>
                                          </p:val>
                                        </p:tav>
                                      </p:tavLst>
                                    </p:anim>
                                    <p:anim calcmode="lin" valueType="num">
                                      <p:cBhvr additive="base">
                                        <p:cTn id="16" dur="5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6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800" fill="hold"/>
                                        <p:tgtEl>
                                          <p:spTgt spid="2"/>
                                        </p:tgtEl>
                                        <p:attrNameLst>
                                          <p:attrName>ppt_x</p:attrName>
                                        </p:attrNameLst>
                                      </p:cBhvr>
                                      <p:tavLst>
                                        <p:tav tm="0">
                                          <p:val>
                                            <p:strVal val="1+#ppt_w/2"/>
                                          </p:val>
                                        </p:tav>
                                        <p:tav tm="100000">
                                          <p:val>
                                            <p:strVal val="#ppt_x"/>
                                          </p:val>
                                        </p:tav>
                                      </p:tavLst>
                                    </p:anim>
                                    <p:anim calcmode="lin" valueType="num">
                                      <p:cBhvr additive="base">
                                        <p:cTn id="20" dur="800" fill="hold"/>
                                        <p:tgtEl>
                                          <p:spTgt spid="2"/>
                                        </p:tgtEl>
                                        <p:attrNameLst>
                                          <p:attrName>ppt_y</p:attrName>
                                        </p:attrNameLst>
                                      </p:cBhvr>
                                      <p:tavLst>
                                        <p:tav tm="0">
                                          <p:val>
                                            <p:strVal val="#ppt_y"/>
                                          </p:val>
                                        </p:tav>
                                        <p:tav tm="100000">
                                          <p:val>
                                            <p:strVal val="#ppt_y"/>
                                          </p:val>
                                        </p:tav>
                                      </p:tavLst>
                                    </p:anim>
                                  </p:childTnLst>
                                </p:cTn>
                              </p:par>
                              <p:par>
                                <p:cTn id="21" presetID="53" presetClass="entr" presetSubtype="16" fill="hold" grpId="0" nodeType="withEffect">
                                  <p:stCondLst>
                                    <p:cond delay="2500"/>
                                  </p:stCondLst>
                                  <p:childTnLst>
                                    <p:set>
                                      <p:cBhvr>
                                        <p:cTn id="22" dur="1" fill="hold">
                                          <p:stCondLst>
                                            <p:cond delay="0"/>
                                          </p:stCondLst>
                                        </p:cTn>
                                        <p:tgtEl>
                                          <p:spTgt spid="6"/>
                                        </p:tgtEl>
                                        <p:attrNameLst>
                                          <p:attrName>style.visibility</p:attrName>
                                        </p:attrNameLst>
                                      </p:cBhvr>
                                      <p:to>
                                        <p:strVal val="visible"/>
                                      </p:to>
                                    </p:set>
                                    <p:anim calcmode="lin" valueType="num">
                                      <p:cBhvr>
                                        <p:cTn id="23" dur="800" fill="hold"/>
                                        <p:tgtEl>
                                          <p:spTgt spid="6"/>
                                        </p:tgtEl>
                                        <p:attrNameLst>
                                          <p:attrName>ppt_w</p:attrName>
                                        </p:attrNameLst>
                                      </p:cBhvr>
                                      <p:tavLst>
                                        <p:tav tm="0">
                                          <p:val>
                                            <p:fltVal val="0"/>
                                          </p:val>
                                        </p:tav>
                                        <p:tav tm="100000">
                                          <p:val>
                                            <p:strVal val="#ppt_w"/>
                                          </p:val>
                                        </p:tav>
                                      </p:tavLst>
                                    </p:anim>
                                    <p:anim calcmode="lin" valueType="num">
                                      <p:cBhvr>
                                        <p:cTn id="24" dur="800" fill="hold"/>
                                        <p:tgtEl>
                                          <p:spTgt spid="6"/>
                                        </p:tgtEl>
                                        <p:attrNameLst>
                                          <p:attrName>ppt_h</p:attrName>
                                        </p:attrNameLst>
                                      </p:cBhvr>
                                      <p:tavLst>
                                        <p:tav tm="0">
                                          <p:val>
                                            <p:fltVal val="0"/>
                                          </p:val>
                                        </p:tav>
                                        <p:tav tm="100000">
                                          <p:val>
                                            <p:strVal val="#ppt_h"/>
                                          </p:val>
                                        </p:tav>
                                      </p:tavLst>
                                    </p:anim>
                                    <p:animEffect transition="in" filter="fade">
                                      <p:cBhvr>
                                        <p:cTn id="25" dur="800"/>
                                        <p:tgtEl>
                                          <p:spTgt spid="6"/>
                                        </p:tgtEl>
                                      </p:cBhvr>
                                    </p:animEffect>
                                  </p:childTnLst>
                                </p:cTn>
                              </p:par>
                              <p:par>
                                <p:cTn id="26" presetID="2" presetClass="entr" presetSubtype="4" fill="hold" grpId="0" nodeType="withEffect">
                                  <p:stCondLst>
                                    <p:cond delay="160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00" fill="hold"/>
                                        <p:tgtEl>
                                          <p:spTgt spid="9"/>
                                        </p:tgtEl>
                                        <p:attrNameLst>
                                          <p:attrName>ppt_x</p:attrName>
                                        </p:attrNameLst>
                                      </p:cBhvr>
                                      <p:tavLst>
                                        <p:tav tm="0">
                                          <p:val>
                                            <p:strVal val="#ppt_x"/>
                                          </p:val>
                                        </p:tav>
                                        <p:tav tm="100000">
                                          <p:val>
                                            <p:strVal val="#ppt_x"/>
                                          </p:val>
                                        </p:tav>
                                      </p:tavLst>
                                    </p:anim>
                                    <p:anim calcmode="lin" valueType="num">
                                      <p:cBhvr additive="base">
                                        <p:cTn id="29" dur="8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extBox 54"/>
          <p:cNvSpPr txBox="1">
            <a:spLocks noChangeArrowheads="1"/>
          </p:cNvSpPr>
          <p:nvPr/>
        </p:nvSpPr>
        <p:spPr bwMode="auto">
          <a:xfrm>
            <a:off x="947738" y="200025"/>
            <a:ext cx="6230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en-US" altLang="zh-CN" sz="2800" smtClean="0">
                <a:latin typeface="+mn-lt"/>
                <a:ea typeface="+mn-ea"/>
                <a:cs typeface="+mn-ea"/>
                <a:sym typeface="+mn-lt"/>
              </a:rPr>
              <a:t>2.2 </a:t>
            </a:r>
            <a:r>
              <a:rPr lang="zh-CN" altLang="en-US" sz="2800" smtClean="0">
                <a:latin typeface="+mn-lt"/>
                <a:ea typeface="+mn-ea"/>
                <a:cs typeface="+mn-ea"/>
                <a:sym typeface="+mn-lt"/>
              </a:rPr>
              <a:t>中国共产党的从严治党</a:t>
            </a:r>
            <a:endParaRPr lang="zh-CN" altLang="en-US" sz="2800" smtClean="0">
              <a:latin typeface="+mn-lt"/>
              <a:ea typeface="+mn-ea"/>
              <a:cs typeface="+mn-ea"/>
              <a:sym typeface="+mn-lt"/>
            </a:endParaRPr>
          </a:p>
        </p:txBody>
      </p:sp>
      <p:sp>
        <p:nvSpPr>
          <p:cNvPr id="47106" name="Line 8"/>
          <p:cNvSpPr>
            <a:spLocks noChangeShapeType="1"/>
          </p:cNvSpPr>
          <p:nvPr/>
        </p:nvSpPr>
        <p:spPr bwMode="auto">
          <a:xfrm>
            <a:off x="1033463" y="703263"/>
            <a:ext cx="9737725" cy="0"/>
          </a:xfrm>
          <a:prstGeom prst="line">
            <a:avLst/>
          </a:prstGeom>
          <a:noFill/>
          <a:ln w="12700">
            <a:solidFill>
              <a:schemeClr val="tx2"/>
            </a:solidFill>
            <a:prstDash val="dash"/>
            <a:miter lim="800000"/>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grpSp>
        <p:nvGrpSpPr>
          <p:cNvPr id="4" name="组合 3"/>
          <p:cNvGrpSpPr/>
          <p:nvPr/>
        </p:nvGrpSpPr>
        <p:grpSpPr bwMode="auto">
          <a:xfrm>
            <a:off x="1152525" y="903288"/>
            <a:ext cx="5881688" cy="525462"/>
            <a:chOff x="1152525" y="903288"/>
            <a:chExt cx="5881688" cy="525462"/>
          </a:xfrm>
        </p:grpSpPr>
        <p:sp>
          <p:nvSpPr>
            <p:cNvPr id="11" name="圆角矩形 9"/>
            <p:cNvSpPr/>
            <p:nvPr/>
          </p:nvSpPr>
          <p:spPr bwMode="auto">
            <a:xfrm>
              <a:off x="1152525" y="920750"/>
              <a:ext cx="508000" cy="508000"/>
            </a:xfrm>
            <a:prstGeom prst="roundRect">
              <a:avLst>
                <a:gd name="adj" fmla="val 7930"/>
              </a:avLst>
            </a:prstGeom>
            <a:solidFill>
              <a:schemeClr val="accent2"/>
            </a:solidFill>
            <a:ln w="28575">
              <a:solidFill>
                <a:schemeClr val="bg2"/>
              </a:solidFill>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sp>
          <p:nvSpPr>
            <p:cNvPr id="47111" name="TextBox 4"/>
            <p:cNvSpPr txBox="1">
              <a:spLocks noChangeArrowheads="1"/>
            </p:cNvSpPr>
            <p:nvPr/>
          </p:nvSpPr>
          <p:spPr bwMode="auto">
            <a:xfrm>
              <a:off x="1262063" y="942975"/>
              <a:ext cx="2889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en-US" altLang="zh-CN" sz="2400" b="1">
                  <a:solidFill>
                    <a:schemeClr val="bg2"/>
                  </a:solidFill>
                  <a:latin typeface="+mn-lt"/>
                  <a:ea typeface="+mn-ea"/>
                  <a:cs typeface="+mn-ea"/>
                  <a:sym typeface="+mn-lt"/>
                </a:rPr>
                <a:t>5</a:t>
              </a:r>
              <a:endParaRPr lang="zh-CN" altLang="en-US" sz="2400" b="1">
                <a:solidFill>
                  <a:schemeClr val="bg2"/>
                </a:solidFill>
                <a:latin typeface="+mn-lt"/>
                <a:ea typeface="+mn-ea"/>
                <a:cs typeface="+mn-ea"/>
                <a:sym typeface="+mn-lt"/>
              </a:endParaRPr>
            </a:p>
          </p:txBody>
        </p:sp>
        <p:sp>
          <p:nvSpPr>
            <p:cNvPr id="47112" name="TextBox 54"/>
            <p:cNvSpPr txBox="1">
              <a:spLocks noChangeArrowheads="1"/>
            </p:cNvSpPr>
            <p:nvPr/>
          </p:nvSpPr>
          <p:spPr bwMode="auto">
            <a:xfrm>
              <a:off x="1763713" y="903288"/>
              <a:ext cx="52705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zh-CN" altLang="en-US" sz="2400" b="1" smtClean="0">
                  <a:latin typeface="+mn-lt"/>
                  <a:ea typeface="+mn-ea"/>
                  <a:cs typeface="+mn-ea"/>
                  <a:sym typeface="+mn-lt"/>
                </a:rPr>
                <a:t>新一代领导核心的“从严治党”</a:t>
              </a:r>
              <a:endParaRPr lang="zh-CN" altLang="en-US" sz="2400" b="1" smtClean="0">
                <a:latin typeface="+mn-lt"/>
                <a:ea typeface="+mn-ea"/>
                <a:cs typeface="+mn-ea"/>
                <a:sym typeface="+mn-lt"/>
              </a:endParaRPr>
            </a:p>
          </p:txBody>
        </p:sp>
      </p:grpSp>
      <p:pic>
        <p:nvPicPr>
          <p:cNvPr id="2" name="图片 1"/>
          <p:cNvPicPr>
            <a:picLocks noChangeAspect="1"/>
          </p:cNvPicPr>
          <p:nvPr/>
        </p:nvPicPr>
        <p:blipFill>
          <a:blip r:embed="rId1" cstate="email"/>
          <a:stretch>
            <a:fillRect/>
          </a:stretch>
        </p:blipFill>
        <p:spPr>
          <a:xfrm>
            <a:off x="7264436" y="2175111"/>
            <a:ext cx="3964815" cy="294775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grpSp>
        <p:nvGrpSpPr>
          <p:cNvPr id="5" name="组合 4"/>
          <p:cNvGrpSpPr/>
          <p:nvPr/>
        </p:nvGrpSpPr>
        <p:grpSpPr bwMode="auto">
          <a:xfrm>
            <a:off x="1222375" y="1647825"/>
            <a:ext cx="5876925" cy="830263"/>
            <a:chOff x="1222375" y="1647825"/>
            <a:chExt cx="5876925" cy="830263"/>
          </a:xfrm>
        </p:grpSpPr>
        <p:sp>
          <p:nvSpPr>
            <p:cNvPr id="47109" name="矩形 8"/>
            <p:cNvSpPr>
              <a:spLocks noChangeArrowheads="1"/>
            </p:cNvSpPr>
            <p:nvPr/>
          </p:nvSpPr>
          <p:spPr bwMode="auto">
            <a:xfrm>
              <a:off x="1824038" y="1647825"/>
              <a:ext cx="527526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sz="1600">
                  <a:solidFill>
                    <a:schemeClr val="bg1"/>
                  </a:solidFill>
                  <a:latin typeface="+mn-lt"/>
                  <a:ea typeface="+mn-ea"/>
                  <a:cs typeface="+mn-ea"/>
                  <a:sym typeface="+mn-lt"/>
                </a:rPr>
                <a:t>在十八届中央政治局常委在与中外记者见面时，提出“我们的责任，就是同全党同志一道，坚持党要管党、从严治党”。</a:t>
              </a:r>
              <a:endParaRPr lang="zh-CN" altLang="en-US" sz="1600">
                <a:solidFill>
                  <a:schemeClr val="bg1"/>
                </a:solidFill>
                <a:latin typeface="+mn-lt"/>
                <a:ea typeface="+mn-ea"/>
                <a:cs typeface="+mn-ea"/>
                <a:sym typeface="+mn-lt"/>
              </a:endParaRPr>
            </a:p>
          </p:txBody>
        </p:sp>
        <p:sp>
          <p:nvSpPr>
            <p:cNvPr id="15" name="Oval 7"/>
            <p:cNvSpPr>
              <a:spLocks noChangeArrowheads="1"/>
            </p:cNvSpPr>
            <p:nvPr/>
          </p:nvSpPr>
          <p:spPr bwMode="auto">
            <a:xfrm>
              <a:off x="1222375" y="1900238"/>
              <a:ext cx="463550" cy="461962"/>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lIns="91428" tIns="45714" rIns="91428" bIns="45714"/>
            <a:lstStyle/>
            <a:p>
              <a:pPr algn="ctr">
                <a:spcBef>
                  <a:spcPct val="20000"/>
                </a:spcBef>
                <a:defRPr/>
              </a:pPr>
              <a:r>
                <a:rPr lang="en-US" altLang="zh-CN" sz="1600" noProof="1">
                  <a:solidFill>
                    <a:schemeClr val="accent3"/>
                  </a:solidFill>
                  <a:latin typeface="+mn-lt"/>
                  <a:ea typeface="+mn-ea"/>
                  <a:cs typeface="+mn-ea"/>
                  <a:sym typeface="+mn-lt"/>
                </a:rPr>
                <a:t>1</a:t>
              </a:r>
              <a:endParaRPr lang="zh-CN" altLang="en-US" sz="1600" noProof="1">
                <a:solidFill>
                  <a:schemeClr val="accent3"/>
                </a:solidFill>
                <a:latin typeface="+mn-lt"/>
                <a:ea typeface="+mn-ea"/>
                <a:cs typeface="+mn-ea"/>
                <a:sym typeface="+mn-lt"/>
              </a:endParaRPr>
            </a:p>
          </p:txBody>
        </p:sp>
      </p:grpSp>
      <p:grpSp>
        <p:nvGrpSpPr>
          <p:cNvPr id="6" name="组合 5"/>
          <p:cNvGrpSpPr/>
          <p:nvPr/>
        </p:nvGrpSpPr>
        <p:grpSpPr bwMode="auto">
          <a:xfrm>
            <a:off x="1222375" y="2717800"/>
            <a:ext cx="5864225" cy="831850"/>
            <a:chOff x="1222375" y="2717800"/>
            <a:chExt cx="5864225" cy="831850"/>
          </a:xfrm>
        </p:grpSpPr>
        <p:sp>
          <p:nvSpPr>
            <p:cNvPr id="47116" name="矩形 16"/>
            <p:cNvSpPr>
              <a:spLocks noChangeArrowheads="1"/>
            </p:cNvSpPr>
            <p:nvPr/>
          </p:nvSpPr>
          <p:spPr bwMode="auto">
            <a:xfrm>
              <a:off x="1811338" y="2717800"/>
              <a:ext cx="527526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sz="1600">
                  <a:solidFill>
                    <a:schemeClr val="bg1"/>
                  </a:solidFill>
                  <a:latin typeface="+mn-lt"/>
                  <a:ea typeface="+mn-ea"/>
                  <a:cs typeface="+mn-ea"/>
                  <a:sym typeface="+mn-lt"/>
                </a:rPr>
                <a:t>十八大以来，掀起了新中国成立以来规模最大的反腐败斗争。据初步统计，迄今有近160名“老虎”声落马，</a:t>
              </a:r>
              <a:r>
                <a:rPr lang="en-US" altLang="zh-CN" sz="1600">
                  <a:solidFill>
                    <a:schemeClr val="bg1"/>
                  </a:solidFill>
                  <a:latin typeface="+mn-lt"/>
                  <a:ea typeface="+mn-ea"/>
                  <a:cs typeface="+mn-ea"/>
                  <a:sym typeface="+mn-lt"/>
                </a:rPr>
                <a:t>20</a:t>
              </a:r>
              <a:r>
                <a:rPr lang="zh-CN" altLang="en-US" sz="1600">
                  <a:solidFill>
                    <a:schemeClr val="bg1"/>
                  </a:solidFill>
                  <a:latin typeface="+mn-lt"/>
                  <a:ea typeface="+mn-ea"/>
                  <a:cs typeface="+mn-ea"/>
                  <a:sym typeface="+mn-lt"/>
                </a:rPr>
                <a:t>多万只”苍蝇”被处分，反腐败取得压倒性胜利。</a:t>
              </a:r>
              <a:endParaRPr lang="zh-CN" altLang="en-US" sz="1600">
                <a:solidFill>
                  <a:schemeClr val="bg1"/>
                </a:solidFill>
                <a:latin typeface="+mn-lt"/>
                <a:ea typeface="+mn-ea"/>
                <a:cs typeface="+mn-ea"/>
                <a:sym typeface="+mn-lt"/>
              </a:endParaRPr>
            </a:p>
          </p:txBody>
        </p:sp>
        <p:sp>
          <p:nvSpPr>
            <p:cNvPr id="19" name="Oval 7"/>
            <p:cNvSpPr>
              <a:spLocks noChangeArrowheads="1"/>
            </p:cNvSpPr>
            <p:nvPr/>
          </p:nvSpPr>
          <p:spPr bwMode="auto">
            <a:xfrm>
              <a:off x="1222375" y="2814638"/>
              <a:ext cx="463550" cy="461962"/>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lIns="91428" tIns="45714" rIns="91428" bIns="45714"/>
            <a:lstStyle/>
            <a:p>
              <a:pPr algn="ctr">
                <a:spcBef>
                  <a:spcPct val="20000"/>
                </a:spcBef>
                <a:defRPr/>
              </a:pPr>
              <a:r>
                <a:rPr lang="en-US" altLang="zh-CN" sz="1600" noProof="1">
                  <a:solidFill>
                    <a:schemeClr val="accent3"/>
                  </a:solidFill>
                  <a:latin typeface="+mn-lt"/>
                  <a:ea typeface="+mn-ea"/>
                  <a:cs typeface="+mn-ea"/>
                  <a:sym typeface="+mn-lt"/>
                </a:rPr>
                <a:t>2</a:t>
              </a:r>
              <a:endParaRPr lang="zh-CN" altLang="en-US" sz="1600" noProof="1">
                <a:solidFill>
                  <a:schemeClr val="accent3"/>
                </a:solidFill>
                <a:latin typeface="+mn-lt"/>
                <a:ea typeface="+mn-ea"/>
                <a:cs typeface="+mn-ea"/>
                <a:sym typeface="+mn-lt"/>
              </a:endParaRPr>
            </a:p>
          </p:txBody>
        </p:sp>
      </p:grpSp>
      <p:grpSp>
        <p:nvGrpSpPr>
          <p:cNvPr id="7" name="组合 6"/>
          <p:cNvGrpSpPr/>
          <p:nvPr/>
        </p:nvGrpSpPr>
        <p:grpSpPr bwMode="auto">
          <a:xfrm>
            <a:off x="1222375" y="3938588"/>
            <a:ext cx="5876925" cy="831850"/>
            <a:chOff x="1222375" y="3938588"/>
            <a:chExt cx="5876925" cy="831850"/>
          </a:xfrm>
        </p:grpSpPr>
        <p:sp>
          <p:nvSpPr>
            <p:cNvPr id="47117" name="矩形 17"/>
            <p:cNvSpPr>
              <a:spLocks noChangeArrowheads="1"/>
            </p:cNvSpPr>
            <p:nvPr/>
          </p:nvSpPr>
          <p:spPr bwMode="auto">
            <a:xfrm>
              <a:off x="1824038" y="3938588"/>
              <a:ext cx="527526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sz="1600">
                  <a:solidFill>
                    <a:schemeClr val="bg1"/>
                  </a:solidFill>
                  <a:latin typeface="+mn-lt"/>
                  <a:ea typeface="+mn-ea"/>
                  <a:cs typeface="+mn-ea"/>
                  <a:sym typeface="+mn-lt"/>
                </a:rPr>
                <a:t>十八大以来，党中央坚持全面从严治党，一道道禁令密集出台，制度笼子越扎越紧，不敢腐、不能腐的态势正在形成。</a:t>
              </a:r>
              <a:endParaRPr lang="zh-CN" altLang="en-US" sz="1600">
                <a:solidFill>
                  <a:schemeClr val="bg1"/>
                </a:solidFill>
                <a:latin typeface="+mn-lt"/>
                <a:ea typeface="+mn-ea"/>
                <a:cs typeface="+mn-ea"/>
                <a:sym typeface="+mn-lt"/>
              </a:endParaRPr>
            </a:p>
          </p:txBody>
        </p:sp>
        <p:sp>
          <p:nvSpPr>
            <p:cNvPr id="21" name="Oval 7"/>
            <p:cNvSpPr>
              <a:spLocks noChangeArrowheads="1"/>
            </p:cNvSpPr>
            <p:nvPr/>
          </p:nvSpPr>
          <p:spPr bwMode="auto">
            <a:xfrm>
              <a:off x="1222375" y="4033838"/>
              <a:ext cx="463550" cy="461962"/>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lIns="91428" tIns="45714" rIns="91428" bIns="45714"/>
            <a:lstStyle/>
            <a:p>
              <a:pPr algn="ctr">
                <a:spcBef>
                  <a:spcPct val="20000"/>
                </a:spcBef>
                <a:defRPr/>
              </a:pPr>
              <a:r>
                <a:rPr lang="en-US" altLang="zh-CN" sz="1600" noProof="1">
                  <a:solidFill>
                    <a:schemeClr val="accent3"/>
                  </a:solidFill>
                  <a:latin typeface="+mn-lt"/>
                  <a:ea typeface="+mn-ea"/>
                  <a:cs typeface="+mn-ea"/>
                  <a:sym typeface="+mn-lt"/>
                </a:rPr>
                <a:t>3</a:t>
              </a:r>
              <a:endParaRPr lang="zh-CN" altLang="en-US" sz="1600" noProof="1">
                <a:solidFill>
                  <a:schemeClr val="accent3"/>
                </a:solidFill>
                <a:latin typeface="+mn-lt"/>
                <a:ea typeface="+mn-ea"/>
                <a:cs typeface="+mn-ea"/>
                <a:sym typeface="+mn-lt"/>
              </a:endParaRPr>
            </a:p>
          </p:txBody>
        </p:sp>
      </p:grpSp>
      <p:grpSp>
        <p:nvGrpSpPr>
          <p:cNvPr id="8" name="组合 7"/>
          <p:cNvGrpSpPr/>
          <p:nvPr/>
        </p:nvGrpSpPr>
        <p:grpSpPr bwMode="auto">
          <a:xfrm>
            <a:off x="1222375" y="4862513"/>
            <a:ext cx="5876925" cy="620712"/>
            <a:chOff x="1222375" y="4862513"/>
            <a:chExt cx="5876925" cy="620712"/>
          </a:xfrm>
        </p:grpSpPr>
        <p:sp>
          <p:nvSpPr>
            <p:cNvPr id="47115" name="矩形 15"/>
            <p:cNvSpPr>
              <a:spLocks noChangeArrowheads="1"/>
            </p:cNvSpPr>
            <p:nvPr/>
          </p:nvSpPr>
          <p:spPr bwMode="auto">
            <a:xfrm>
              <a:off x="1824038" y="4862513"/>
              <a:ext cx="52752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sz="1600">
                  <a:solidFill>
                    <a:schemeClr val="bg1"/>
                  </a:solidFill>
                  <a:latin typeface="+mn-lt"/>
                  <a:ea typeface="+mn-ea"/>
                  <a:cs typeface="+mn-ea"/>
                  <a:sym typeface="+mn-lt"/>
                </a:rPr>
                <a:t>第十八届六中全会，专门部署“全面从严治党”工作，出台两个重要党内法规，全面从严治党走向新阶段。</a:t>
              </a:r>
              <a:endParaRPr lang="zh-CN" altLang="en-US" sz="1600">
                <a:solidFill>
                  <a:schemeClr val="bg1"/>
                </a:solidFill>
                <a:latin typeface="+mn-lt"/>
                <a:ea typeface="+mn-ea"/>
                <a:cs typeface="+mn-ea"/>
                <a:sym typeface="+mn-lt"/>
              </a:endParaRPr>
            </a:p>
          </p:txBody>
        </p:sp>
        <p:sp>
          <p:nvSpPr>
            <p:cNvPr id="22" name="Oval 7"/>
            <p:cNvSpPr>
              <a:spLocks noChangeArrowheads="1"/>
            </p:cNvSpPr>
            <p:nvPr/>
          </p:nvSpPr>
          <p:spPr bwMode="auto">
            <a:xfrm>
              <a:off x="1222375" y="5021263"/>
              <a:ext cx="463550" cy="461962"/>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lIns="91428" tIns="45714" rIns="91428" bIns="45714"/>
            <a:lstStyle/>
            <a:p>
              <a:pPr algn="ctr">
                <a:spcBef>
                  <a:spcPct val="20000"/>
                </a:spcBef>
                <a:defRPr/>
              </a:pPr>
              <a:r>
                <a:rPr lang="en-US" altLang="zh-CN" sz="1600" noProof="1">
                  <a:solidFill>
                    <a:schemeClr val="accent3"/>
                  </a:solidFill>
                  <a:latin typeface="+mn-lt"/>
                  <a:ea typeface="+mn-ea"/>
                  <a:cs typeface="+mn-ea"/>
                  <a:sym typeface="+mn-lt"/>
                </a:rPr>
                <a:t>4</a:t>
              </a:r>
              <a:endParaRPr lang="zh-CN" altLang="en-US" sz="1600" noProof="1">
                <a:solidFill>
                  <a:schemeClr val="accent3"/>
                </a:solidFill>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1+#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1+#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p:cTn id="32" dur="500" fill="hold"/>
                                        <p:tgtEl>
                                          <p:spTgt spid="2"/>
                                        </p:tgtEl>
                                        <p:attrNameLst>
                                          <p:attrName>ppt_w</p:attrName>
                                        </p:attrNameLst>
                                      </p:cBhvr>
                                      <p:tavLst>
                                        <p:tav tm="0">
                                          <p:val>
                                            <p:fltVal val="0"/>
                                          </p:val>
                                        </p:tav>
                                        <p:tav tm="100000">
                                          <p:val>
                                            <p:strVal val="#ppt_w"/>
                                          </p:val>
                                        </p:tav>
                                      </p:tavLst>
                                    </p:anim>
                                    <p:anim calcmode="lin" valueType="num">
                                      <p:cBhvr>
                                        <p:cTn id="33" dur="500" fill="hold"/>
                                        <p:tgtEl>
                                          <p:spTgt spid="2"/>
                                        </p:tgtEl>
                                        <p:attrNameLst>
                                          <p:attrName>ppt_h</p:attrName>
                                        </p:attrNameLst>
                                      </p:cBhvr>
                                      <p:tavLst>
                                        <p:tav tm="0">
                                          <p:val>
                                            <p:fltVal val="0"/>
                                          </p:val>
                                        </p:tav>
                                        <p:tav tm="100000">
                                          <p:val>
                                            <p:strVal val="#ppt_h"/>
                                          </p:val>
                                        </p:tav>
                                      </p:tavLst>
                                    </p:anim>
                                    <p:animEffect transition="in" filter="fade">
                                      <p:cBhvr>
                                        <p:cTn id="3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extBox 54"/>
          <p:cNvSpPr txBox="1">
            <a:spLocks noChangeArrowheads="1"/>
          </p:cNvSpPr>
          <p:nvPr/>
        </p:nvSpPr>
        <p:spPr bwMode="auto">
          <a:xfrm>
            <a:off x="947738" y="200025"/>
            <a:ext cx="6230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en-US" altLang="zh-CN" sz="2800" smtClean="0">
                <a:latin typeface="+mn-lt"/>
                <a:ea typeface="+mn-ea"/>
                <a:cs typeface="+mn-ea"/>
                <a:sym typeface="+mn-lt"/>
              </a:rPr>
              <a:t>2.2 </a:t>
            </a:r>
            <a:r>
              <a:rPr lang="zh-CN" altLang="en-US" sz="2800" smtClean="0">
                <a:latin typeface="+mn-lt"/>
                <a:ea typeface="+mn-ea"/>
                <a:cs typeface="+mn-ea"/>
                <a:sym typeface="+mn-lt"/>
              </a:rPr>
              <a:t>中国共产党的从严治党</a:t>
            </a:r>
            <a:endParaRPr lang="zh-CN" altLang="en-US" sz="2800" smtClean="0">
              <a:latin typeface="+mn-lt"/>
              <a:ea typeface="+mn-ea"/>
              <a:cs typeface="+mn-ea"/>
              <a:sym typeface="+mn-lt"/>
            </a:endParaRPr>
          </a:p>
        </p:txBody>
      </p:sp>
      <p:sp>
        <p:nvSpPr>
          <p:cNvPr id="49154" name="Line 8"/>
          <p:cNvSpPr>
            <a:spLocks noChangeShapeType="1"/>
          </p:cNvSpPr>
          <p:nvPr/>
        </p:nvSpPr>
        <p:spPr bwMode="auto">
          <a:xfrm>
            <a:off x="1033463" y="703263"/>
            <a:ext cx="9737725" cy="0"/>
          </a:xfrm>
          <a:prstGeom prst="line">
            <a:avLst/>
          </a:prstGeom>
          <a:noFill/>
          <a:ln w="12700">
            <a:solidFill>
              <a:schemeClr val="tx2"/>
            </a:solidFill>
            <a:prstDash val="dash"/>
            <a:miter lim="800000"/>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pic>
        <p:nvPicPr>
          <p:cNvPr id="11" name="图片 10"/>
          <p:cNvPicPr>
            <a:picLocks noChangeAspect="1"/>
          </p:cNvPicPr>
          <p:nvPr/>
        </p:nvPicPr>
        <p:blipFill rotWithShape="1">
          <a:blip r:embed="rId1" cstate="email"/>
          <a:srcRect/>
          <a:stretch>
            <a:fillRect/>
          </a:stretch>
        </p:blipFill>
        <p:spPr>
          <a:xfrm>
            <a:off x="1154990" y="1335032"/>
            <a:ext cx="4780589" cy="4976836"/>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grpSp>
        <p:nvGrpSpPr>
          <p:cNvPr id="4" name="组合 3"/>
          <p:cNvGrpSpPr/>
          <p:nvPr/>
        </p:nvGrpSpPr>
        <p:grpSpPr bwMode="auto">
          <a:xfrm>
            <a:off x="6246813" y="1654175"/>
            <a:ext cx="4968875" cy="4356100"/>
            <a:chOff x="6246813" y="1654175"/>
            <a:chExt cx="4968875" cy="4356100"/>
          </a:xfrm>
        </p:grpSpPr>
        <p:sp>
          <p:nvSpPr>
            <p:cNvPr id="49157" name="矩形 7"/>
            <p:cNvSpPr>
              <a:spLocks noChangeArrowheads="1"/>
            </p:cNvSpPr>
            <p:nvPr/>
          </p:nvSpPr>
          <p:spPr bwMode="auto">
            <a:xfrm>
              <a:off x="6246813" y="2219325"/>
              <a:ext cx="49688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a:solidFill>
                    <a:schemeClr val="bg1"/>
                  </a:solidFill>
                  <a:latin typeface="+mn-lt"/>
                  <a:ea typeface="+mn-ea"/>
                  <a:cs typeface="+mn-ea"/>
                  <a:sym typeface="+mn-lt"/>
                </a:rPr>
                <a:t>从历史的角度看，从严治党这个主题始终贯穿在共产党的发展史，从共产主义同盟建立的初期就对其盟员有了严格的要求，可以说这是从严治党的最初表现。</a:t>
              </a:r>
              <a:endParaRPr lang="zh-CN" altLang="en-US">
                <a:solidFill>
                  <a:schemeClr val="bg1"/>
                </a:solidFill>
                <a:latin typeface="+mn-lt"/>
                <a:ea typeface="+mn-ea"/>
                <a:cs typeface="+mn-ea"/>
                <a:sym typeface="+mn-lt"/>
              </a:endParaRPr>
            </a:p>
          </p:txBody>
        </p:sp>
        <p:sp>
          <p:nvSpPr>
            <p:cNvPr id="49159" name="矩形 11"/>
            <p:cNvSpPr>
              <a:spLocks noChangeArrowheads="1"/>
            </p:cNvSpPr>
            <p:nvPr/>
          </p:nvSpPr>
          <p:spPr bwMode="auto">
            <a:xfrm>
              <a:off x="6246813" y="4256088"/>
              <a:ext cx="4968875"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zh-CN">
                  <a:solidFill>
                    <a:schemeClr val="bg1"/>
                  </a:solidFill>
                  <a:latin typeface="+mn-lt"/>
                  <a:ea typeface="+mn-ea"/>
                  <a:cs typeface="+mn-ea"/>
                  <a:sym typeface="+mn-lt"/>
                </a:rPr>
                <a:t>党的十八大报告从全面提高党的建设科学化水平的高度，再次强调了要坚持党要管党、从严治党的方针。纵观中国共产党从严治党的历史，我们可以清晰的看出，</a:t>
              </a:r>
              <a:r>
                <a:rPr lang="zh-CN" altLang="zh-CN" b="1">
                  <a:latin typeface="+mn-lt"/>
                  <a:ea typeface="+mn-ea"/>
                  <a:cs typeface="+mn-ea"/>
                  <a:sym typeface="+mn-lt"/>
                </a:rPr>
                <a:t>中国共产党的党史就是一部从严治党的党史。</a:t>
              </a:r>
              <a:endParaRPr lang="zh-CN" altLang="zh-CN" b="1">
                <a:latin typeface="+mn-lt"/>
                <a:ea typeface="+mn-ea"/>
                <a:cs typeface="+mn-ea"/>
                <a:sym typeface="+mn-lt"/>
              </a:endParaRPr>
            </a:p>
            <a:p>
              <a:pPr algn="just">
                <a:defRPr/>
              </a:pPr>
              <a:endParaRPr lang="zh-CN" altLang="en-US">
                <a:solidFill>
                  <a:schemeClr val="bg1"/>
                </a:solidFill>
                <a:latin typeface="+mn-lt"/>
                <a:ea typeface="+mn-ea"/>
                <a:cs typeface="+mn-ea"/>
                <a:sym typeface="+mn-lt"/>
              </a:endParaRPr>
            </a:p>
          </p:txBody>
        </p:sp>
        <p:cxnSp>
          <p:nvCxnSpPr>
            <p:cNvPr id="52232" name="直接连接符 12"/>
            <p:cNvCxnSpPr>
              <a:cxnSpLocks noChangeShapeType="1"/>
            </p:cNvCxnSpPr>
            <p:nvPr/>
          </p:nvCxnSpPr>
          <p:spPr bwMode="auto">
            <a:xfrm flipH="1">
              <a:off x="6354763" y="3875088"/>
              <a:ext cx="4860925" cy="0"/>
            </a:xfrm>
            <a:prstGeom prst="line">
              <a:avLst/>
            </a:prstGeom>
            <a:noFill/>
            <a:ln w="9525">
              <a:solidFill>
                <a:schemeClr val="tx1"/>
              </a:solidFill>
              <a:round/>
            </a:ln>
            <a:extLst>
              <a:ext uri="{909E8E84-426E-40DD-AFC4-6F175D3DCCD1}">
                <a14:hiddenFill xmlns:a14="http://schemas.microsoft.com/office/drawing/2010/main">
                  <a:noFill/>
                </a14:hiddenFill>
              </a:ext>
            </a:extLst>
          </p:spPr>
        </p:cxnSp>
        <p:sp>
          <p:nvSpPr>
            <p:cNvPr id="3" name="矩形 13"/>
            <p:cNvSpPr>
              <a:spLocks noChangeArrowheads="1"/>
            </p:cNvSpPr>
            <p:nvPr/>
          </p:nvSpPr>
          <p:spPr bwMode="auto">
            <a:xfrm>
              <a:off x="6246813" y="1654175"/>
              <a:ext cx="47831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sz="2400" b="1">
                  <a:latin typeface="+mn-lt"/>
                  <a:ea typeface="+mn-ea"/>
                  <a:cs typeface="+mn-ea"/>
                  <a:sym typeface="+mn-lt"/>
                </a:rPr>
                <a:t>中共</a:t>
              </a:r>
              <a:r>
                <a:rPr lang="zh-CN" altLang="zh-CN" sz="2400" b="1">
                  <a:latin typeface="+mn-lt"/>
                  <a:ea typeface="+mn-ea"/>
                  <a:cs typeface="+mn-ea"/>
                  <a:sym typeface="+mn-lt"/>
                </a:rPr>
                <a:t>党史就是一部从严治党的党史</a:t>
              </a:r>
              <a:endParaRPr lang="zh-CN" altLang="en-US" sz="2400" b="1">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42"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arn(outHorizontal)">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pic>
        <p:nvPicPr>
          <p:cNvPr id="54274" name="图片 11"/>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121967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75" name="图片 1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036888"/>
            <a:ext cx="12196763" cy="382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2" name="图片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098550"/>
            <a:ext cx="12196763" cy="575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bwMode="auto">
          <a:xfrm>
            <a:off x="4416425" y="1684338"/>
            <a:ext cx="2027238" cy="1570037"/>
            <a:chOff x="4416425" y="1466850"/>
            <a:chExt cx="2027238" cy="1570038"/>
          </a:xfrm>
        </p:grpSpPr>
        <p:sp>
          <p:nvSpPr>
            <p:cNvPr id="15" name="Freeform 5"/>
            <p:cNvSpPr/>
            <p:nvPr/>
          </p:nvSpPr>
          <p:spPr bwMode="auto">
            <a:xfrm>
              <a:off x="4416425" y="1743075"/>
              <a:ext cx="265113" cy="996951"/>
            </a:xfrm>
            <a:custGeom>
              <a:avLst/>
              <a:gdLst>
                <a:gd name="T0" fmla="*/ 165 w 399"/>
                <a:gd name="T1" fmla="*/ 1777 h 1935"/>
                <a:gd name="T2" fmla="*/ 165 w 399"/>
                <a:gd name="T3" fmla="*/ 150 h 1935"/>
                <a:gd name="T4" fmla="*/ 399 w 399"/>
                <a:gd name="T5" fmla="*/ 150 h 1935"/>
                <a:gd name="T6" fmla="*/ 399 w 399"/>
                <a:gd name="T7" fmla="*/ 0 h 1935"/>
                <a:gd name="T8" fmla="*/ 0 w 399"/>
                <a:gd name="T9" fmla="*/ 0 h 1935"/>
                <a:gd name="T10" fmla="*/ 0 w 399"/>
                <a:gd name="T11" fmla="*/ 1935 h 1935"/>
                <a:gd name="T12" fmla="*/ 399 w 399"/>
                <a:gd name="T13" fmla="*/ 1935 h 1935"/>
                <a:gd name="T14" fmla="*/ 399 w 399"/>
                <a:gd name="T15" fmla="*/ 1777 h 1935"/>
                <a:gd name="T16" fmla="*/ 165 w 399"/>
                <a:gd name="T17" fmla="*/ 1777 h 1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9" h="1935">
                  <a:moveTo>
                    <a:pt x="165" y="1777"/>
                  </a:moveTo>
                  <a:lnTo>
                    <a:pt x="165" y="150"/>
                  </a:lnTo>
                  <a:lnTo>
                    <a:pt x="399" y="150"/>
                  </a:lnTo>
                  <a:lnTo>
                    <a:pt x="399" y="0"/>
                  </a:lnTo>
                  <a:lnTo>
                    <a:pt x="0" y="0"/>
                  </a:lnTo>
                  <a:lnTo>
                    <a:pt x="0" y="1935"/>
                  </a:lnTo>
                  <a:lnTo>
                    <a:pt x="399" y="1935"/>
                  </a:lnTo>
                  <a:lnTo>
                    <a:pt x="399" y="1777"/>
                  </a:lnTo>
                  <a:lnTo>
                    <a:pt x="165" y="1777"/>
                  </a:lnTo>
                  <a:close/>
                </a:path>
              </a:pathLst>
            </a:custGeom>
            <a:solidFill>
              <a:srgbClr val="C00000"/>
            </a:solidFill>
            <a:ln>
              <a:noFill/>
            </a:ln>
            <a:effectLst>
              <a:outerShdw blurRad="50800" dist="38100" dir="2700000" algn="tl" rotWithShape="0">
                <a:prstClr val="black">
                  <a:alpha val="40000"/>
                </a:prstClr>
              </a:outerShdw>
            </a:effectLst>
          </p:spPr>
          <p:txBody>
            <a:bodyPr/>
            <a:lstStyle/>
            <a:p>
              <a:pPr>
                <a:defRPr/>
              </a:pPr>
              <a:endParaRPr lang="zh-CN" altLang="en-US">
                <a:solidFill>
                  <a:srgbClr val="C00000"/>
                </a:solidFill>
                <a:latin typeface="+mn-lt"/>
                <a:ea typeface="+mn-ea"/>
                <a:cs typeface="+mn-ea"/>
                <a:sym typeface="+mn-lt"/>
              </a:endParaRPr>
            </a:p>
          </p:txBody>
        </p:sp>
        <p:sp>
          <p:nvSpPr>
            <p:cNvPr id="16" name="Freeform 5"/>
            <p:cNvSpPr/>
            <p:nvPr/>
          </p:nvSpPr>
          <p:spPr bwMode="auto">
            <a:xfrm flipH="1">
              <a:off x="6176963" y="1743075"/>
              <a:ext cx="266700" cy="996951"/>
            </a:xfrm>
            <a:custGeom>
              <a:avLst/>
              <a:gdLst>
                <a:gd name="T0" fmla="*/ 165 w 399"/>
                <a:gd name="T1" fmla="*/ 1777 h 1935"/>
                <a:gd name="T2" fmla="*/ 165 w 399"/>
                <a:gd name="T3" fmla="*/ 150 h 1935"/>
                <a:gd name="T4" fmla="*/ 399 w 399"/>
                <a:gd name="T5" fmla="*/ 150 h 1935"/>
                <a:gd name="T6" fmla="*/ 399 w 399"/>
                <a:gd name="T7" fmla="*/ 0 h 1935"/>
                <a:gd name="T8" fmla="*/ 0 w 399"/>
                <a:gd name="T9" fmla="*/ 0 h 1935"/>
                <a:gd name="T10" fmla="*/ 0 w 399"/>
                <a:gd name="T11" fmla="*/ 1935 h 1935"/>
                <a:gd name="T12" fmla="*/ 399 w 399"/>
                <a:gd name="T13" fmla="*/ 1935 h 1935"/>
                <a:gd name="T14" fmla="*/ 399 w 399"/>
                <a:gd name="T15" fmla="*/ 1777 h 1935"/>
                <a:gd name="T16" fmla="*/ 165 w 399"/>
                <a:gd name="T17" fmla="*/ 1777 h 1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9" h="1935">
                  <a:moveTo>
                    <a:pt x="165" y="1777"/>
                  </a:moveTo>
                  <a:lnTo>
                    <a:pt x="165" y="150"/>
                  </a:lnTo>
                  <a:lnTo>
                    <a:pt x="399" y="150"/>
                  </a:lnTo>
                  <a:lnTo>
                    <a:pt x="399" y="0"/>
                  </a:lnTo>
                  <a:lnTo>
                    <a:pt x="0" y="0"/>
                  </a:lnTo>
                  <a:lnTo>
                    <a:pt x="0" y="1935"/>
                  </a:lnTo>
                  <a:lnTo>
                    <a:pt x="399" y="1935"/>
                  </a:lnTo>
                  <a:lnTo>
                    <a:pt x="399" y="1777"/>
                  </a:lnTo>
                  <a:lnTo>
                    <a:pt x="165" y="1777"/>
                  </a:lnTo>
                  <a:close/>
                </a:path>
              </a:pathLst>
            </a:custGeom>
            <a:solidFill>
              <a:srgbClr val="C00000"/>
            </a:solidFill>
            <a:ln>
              <a:noFill/>
            </a:ln>
            <a:effectLst>
              <a:outerShdw blurRad="50800" dist="38100" dir="2700000" algn="tl" rotWithShape="0">
                <a:prstClr val="black">
                  <a:alpha val="40000"/>
                </a:prstClr>
              </a:outerShdw>
            </a:effectLst>
          </p:spPr>
          <p:txBody>
            <a:bodyPr/>
            <a:lstStyle/>
            <a:p>
              <a:pPr>
                <a:defRPr/>
              </a:pPr>
              <a:endParaRPr lang="zh-CN" altLang="en-US">
                <a:solidFill>
                  <a:srgbClr val="C00000"/>
                </a:solidFill>
                <a:latin typeface="+mn-lt"/>
                <a:ea typeface="+mn-ea"/>
                <a:cs typeface="+mn-ea"/>
                <a:sym typeface="+mn-lt"/>
              </a:endParaRPr>
            </a:p>
          </p:txBody>
        </p:sp>
        <p:sp>
          <p:nvSpPr>
            <p:cNvPr id="17" name="TextBox 13"/>
            <p:cNvSpPr txBox="1"/>
            <p:nvPr/>
          </p:nvSpPr>
          <p:spPr>
            <a:xfrm>
              <a:off x="4586288" y="1466850"/>
              <a:ext cx="1552575" cy="1570038"/>
            </a:xfrm>
            <a:prstGeom prst="rect">
              <a:avLst/>
            </a:prstGeom>
            <a:noFill/>
          </p:spPr>
          <p:txBody>
            <a:bodyPr wrap="none">
              <a:spAutoFit/>
            </a:bodyPr>
            <a:lstStyle/>
            <a:p>
              <a:pPr algn="ctr">
                <a:defRPr/>
              </a:pPr>
              <a:r>
                <a:rPr lang="en-US" altLang="zh-CN" sz="9600" dirty="0">
                  <a:solidFill>
                    <a:srgbClr val="C00000"/>
                  </a:solidFill>
                  <a:effectLst>
                    <a:outerShdw blurRad="38100" dist="38100" dir="2700000" algn="tl">
                      <a:srgbClr val="000000">
                        <a:alpha val="43137"/>
                      </a:srgbClr>
                    </a:outerShdw>
                  </a:effectLst>
                  <a:latin typeface="+mn-lt"/>
                  <a:ea typeface="+mn-ea"/>
                  <a:cs typeface="+mn-ea"/>
                  <a:sym typeface="+mn-lt"/>
                </a:rPr>
                <a:t>03</a:t>
              </a:r>
              <a:endParaRPr lang="zh-CN" altLang="en-US" sz="9600" dirty="0">
                <a:solidFill>
                  <a:srgbClr val="C00000"/>
                </a:solidFill>
                <a:effectLst>
                  <a:outerShdw blurRad="38100" dist="38100" dir="2700000" algn="tl">
                    <a:srgbClr val="000000">
                      <a:alpha val="43137"/>
                    </a:srgbClr>
                  </a:outerShdw>
                </a:effectLst>
                <a:latin typeface="+mn-lt"/>
                <a:ea typeface="+mn-ea"/>
                <a:cs typeface="+mn-ea"/>
                <a:sym typeface="+mn-lt"/>
              </a:endParaRPr>
            </a:p>
          </p:txBody>
        </p:sp>
      </p:grpSp>
      <p:sp>
        <p:nvSpPr>
          <p:cNvPr id="22" name="TextBox 15"/>
          <p:cNvSpPr txBox="1"/>
          <p:nvPr/>
        </p:nvSpPr>
        <p:spPr>
          <a:xfrm>
            <a:off x="5153025" y="3203575"/>
            <a:ext cx="7351713" cy="708025"/>
          </a:xfrm>
          <a:prstGeom prst="rect">
            <a:avLst/>
          </a:prstGeom>
          <a:noFill/>
        </p:spPr>
        <p:txBody>
          <a:bodyPr>
            <a:spAutoFit/>
          </a:bodyPr>
          <a:lstStyle>
            <a:defPPr>
              <a:defRPr lang="zh-CN"/>
            </a:defPPr>
            <a:lvl1pPr>
              <a:defRPr sz="4800" b="1">
                <a:latin typeface="+mn-ea"/>
                <a:ea typeface="+mn-ea"/>
              </a:defRPr>
            </a:lvl1pPr>
          </a:lstStyle>
          <a:p>
            <a:pPr>
              <a:defRPr/>
            </a:pPr>
            <a:r>
              <a:rPr lang="zh-CN" altLang="en-US" sz="4000" b="0" noProof="1">
                <a:solidFill>
                  <a:srgbClr val="C00000"/>
                </a:solidFill>
                <a:latin typeface="+mn-lt"/>
                <a:cs typeface="+mn-ea"/>
                <a:sym typeface="+mn-lt"/>
              </a:rPr>
              <a:t>全面从严治党治什么？</a:t>
            </a:r>
            <a:endParaRPr lang="zh-CN" altLang="en-US" sz="4000" b="0" noProof="1">
              <a:solidFill>
                <a:srgbClr val="C00000"/>
              </a:solidFill>
              <a:latin typeface="+mn-lt"/>
              <a:cs typeface="+mn-ea"/>
              <a:sym typeface="+mn-lt"/>
            </a:endParaRPr>
          </a:p>
        </p:txBody>
      </p:sp>
      <p:pic>
        <p:nvPicPr>
          <p:cNvPr id="18" name="图片 42"/>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10050" y="3106738"/>
            <a:ext cx="942975" cy="881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组合 2"/>
          <p:cNvGrpSpPr/>
          <p:nvPr/>
        </p:nvGrpSpPr>
        <p:grpSpPr bwMode="auto">
          <a:xfrm>
            <a:off x="4435475" y="4397375"/>
            <a:ext cx="7377113" cy="815975"/>
            <a:chOff x="4435769" y="4397149"/>
            <a:chExt cx="7377113" cy="815975"/>
          </a:xfrm>
        </p:grpSpPr>
        <p:sp>
          <p:nvSpPr>
            <p:cNvPr id="19" name="Oval 39"/>
            <p:cNvSpPr>
              <a:spLocks noChangeAspect="1" noChangeArrowheads="1"/>
            </p:cNvSpPr>
            <p:nvPr/>
          </p:nvSpPr>
          <p:spPr bwMode="auto">
            <a:xfrm>
              <a:off x="4435769" y="4487637"/>
              <a:ext cx="215900" cy="217487"/>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eaLnBrk="1" hangingPunct="1">
                <a:defRPr/>
              </a:pPr>
              <a:endParaRPr lang="zh-CN" altLang="en-US">
                <a:solidFill>
                  <a:srgbClr val="C00000"/>
                </a:solidFill>
                <a:latin typeface="+mn-lt"/>
                <a:ea typeface="+mn-ea"/>
                <a:cs typeface="+mn-ea"/>
                <a:sym typeface="+mn-lt"/>
              </a:endParaRPr>
            </a:p>
          </p:txBody>
        </p:sp>
        <p:sp>
          <p:nvSpPr>
            <p:cNvPr id="20" name="TextBox 21"/>
            <p:cNvSpPr txBox="1"/>
            <p:nvPr/>
          </p:nvSpPr>
          <p:spPr>
            <a:xfrm>
              <a:off x="4651669" y="4397149"/>
              <a:ext cx="2160588" cy="368300"/>
            </a:xfrm>
            <a:prstGeom prst="rect">
              <a:avLst/>
            </a:prstGeom>
            <a:noFill/>
          </p:spPr>
          <p:txBody>
            <a:bodyPr>
              <a:spAutoFit/>
            </a:bodyPr>
            <a:lstStyle>
              <a:defPPr>
                <a:defRPr lang="zh-CN"/>
              </a:defPPr>
              <a:lvl1pPr>
                <a:defRPr sz="2000">
                  <a:solidFill>
                    <a:schemeClr val="accent3"/>
                  </a:solidFill>
                  <a:latin typeface="+mn-ea"/>
                  <a:ea typeface="+mn-ea"/>
                </a:defRPr>
              </a:lvl1pPr>
            </a:lstStyle>
            <a:p>
              <a:pPr>
                <a:defRPr/>
              </a:pPr>
              <a:r>
                <a:rPr lang="zh-CN" altLang="en-US" sz="1800" noProof="1">
                  <a:solidFill>
                    <a:srgbClr val="C00000"/>
                  </a:solidFill>
                  <a:latin typeface="+mn-lt"/>
                  <a:cs typeface="+mn-ea"/>
                  <a:sym typeface="+mn-lt"/>
                </a:rPr>
                <a:t>强化思想建党</a:t>
              </a:r>
              <a:endParaRPr lang="zh-CN" altLang="en-US" sz="1800" dirty="0">
                <a:solidFill>
                  <a:srgbClr val="C00000"/>
                </a:solidFill>
                <a:latin typeface="+mn-lt"/>
                <a:cs typeface="+mn-ea"/>
                <a:sym typeface="+mn-lt"/>
              </a:endParaRPr>
            </a:p>
          </p:txBody>
        </p:sp>
        <p:sp>
          <p:nvSpPr>
            <p:cNvPr id="21" name="Oval 39"/>
            <p:cNvSpPr>
              <a:spLocks noChangeAspect="1" noChangeArrowheads="1"/>
            </p:cNvSpPr>
            <p:nvPr/>
          </p:nvSpPr>
          <p:spPr bwMode="auto">
            <a:xfrm>
              <a:off x="6790032" y="4487637"/>
              <a:ext cx="215900" cy="217487"/>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eaLnBrk="1" hangingPunct="1">
                <a:defRPr/>
              </a:pPr>
              <a:endParaRPr lang="zh-CN" altLang="en-US">
                <a:solidFill>
                  <a:srgbClr val="C00000"/>
                </a:solidFill>
                <a:latin typeface="+mn-lt"/>
                <a:ea typeface="+mn-ea"/>
                <a:cs typeface="+mn-ea"/>
                <a:sym typeface="+mn-lt"/>
              </a:endParaRPr>
            </a:p>
          </p:txBody>
        </p:sp>
        <p:sp>
          <p:nvSpPr>
            <p:cNvPr id="25" name="TextBox 21"/>
            <p:cNvSpPr txBox="1"/>
            <p:nvPr/>
          </p:nvSpPr>
          <p:spPr>
            <a:xfrm>
              <a:off x="7005932" y="4397149"/>
              <a:ext cx="2441575" cy="368300"/>
            </a:xfrm>
            <a:prstGeom prst="rect">
              <a:avLst/>
            </a:prstGeom>
            <a:noFill/>
          </p:spPr>
          <p:txBody>
            <a:bodyPr>
              <a:spAutoFit/>
            </a:bodyPr>
            <a:lstStyle>
              <a:defPPr>
                <a:defRPr lang="zh-CN"/>
              </a:defPPr>
              <a:lvl1pPr>
                <a:defRPr sz="2000">
                  <a:solidFill>
                    <a:schemeClr val="accent3"/>
                  </a:solidFill>
                  <a:latin typeface="+mn-ea"/>
                  <a:ea typeface="+mn-ea"/>
                </a:defRPr>
              </a:lvl1pPr>
            </a:lstStyle>
            <a:p>
              <a:pPr>
                <a:defRPr/>
              </a:pPr>
              <a:r>
                <a:rPr lang="zh-CN" altLang="en-US" sz="1800" noProof="1">
                  <a:solidFill>
                    <a:srgbClr val="C00000"/>
                  </a:solidFill>
                  <a:latin typeface="+mn-lt"/>
                  <a:cs typeface="+mn-ea"/>
                  <a:sym typeface="+mn-lt"/>
                </a:rPr>
                <a:t>严格选人用人</a:t>
              </a:r>
              <a:endParaRPr lang="zh-CN" altLang="en-US" sz="1800" noProof="1">
                <a:solidFill>
                  <a:srgbClr val="C00000"/>
                </a:solidFill>
                <a:latin typeface="+mn-lt"/>
                <a:cs typeface="+mn-ea"/>
                <a:sym typeface="+mn-lt"/>
              </a:endParaRPr>
            </a:p>
          </p:txBody>
        </p:sp>
        <p:sp>
          <p:nvSpPr>
            <p:cNvPr id="26" name="Oval 39"/>
            <p:cNvSpPr>
              <a:spLocks noChangeAspect="1" noChangeArrowheads="1"/>
            </p:cNvSpPr>
            <p:nvPr/>
          </p:nvSpPr>
          <p:spPr bwMode="auto">
            <a:xfrm>
              <a:off x="9607844" y="4487637"/>
              <a:ext cx="215900" cy="217487"/>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eaLnBrk="1" hangingPunct="1">
                <a:defRPr/>
              </a:pPr>
              <a:endParaRPr lang="zh-CN" altLang="en-US">
                <a:solidFill>
                  <a:srgbClr val="C00000"/>
                </a:solidFill>
                <a:latin typeface="+mn-lt"/>
                <a:ea typeface="+mn-ea"/>
                <a:cs typeface="+mn-ea"/>
                <a:sym typeface="+mn-lt"/>
              </a:endParaRPr>
            </a:p>
          </p:txBody>
        </p:sp>
        <p:sp>
          <p:nvSpPr>
            <p:cNvPr id="27" name="TextBox 21"/>
            <p:cNvSpPr txBox="1"/>
            <p:nvPr/>
          </p:nvSpPr>
          <p:spPr>
            <a:xfrm>
              <a:off x="9823744" y="4397149"/>
              <a:ext cx="1989138" cy="368300"/>
            </a:xfrm>
            <a:prstGeom prst="rect">
              <a:avLst/>
            </a:prstGeom>
            <a:noFill/>
          </p:spPr>
          <p:txBody>
            <a:bodyPr>
              <a:spAutoFit/>
            </a:bodyPr>
            <a:lstStyle>
              <a:defPPr>
                <a:defRPr lang="zh-CN"/>
              </a:defPPr>
              <a:lvl1pPr>
                <a:defRPr sz="2000">
                  <a:solidFill>
                    <a:schemeClr val="accent3"/>
                  </a:solidFill>
                  <a:latin typeface="+mn-ea"/>
                  <a:ea typeface="+mn-ea"/>
                </a:defRPr>
              </a:lvl1pPr>
            </a:lstStyle>
            <a:p>
              <a:pPr>
                <a:defRPr/>
              </a:pPr>
              <a:r>
                <a:rPr lang="zh-CN" altLang="en-US" sz="1800" noProof="1">
                  <a:solidFill>
                    <a:srgbClr val="C00000"/>
                  </a:solidFill>
                  <a:latin typeface="+mn-lt"/>
                  <a:cs typeface="+mn-ea"/>
                  <a:sym typeface="+mn-lt"/>
                </a:rPr>
                <a:t>严肃作风建设</a:t>
              </a:r>
              <a:endParaRPr lang="zh-CN" altLang="en-US" sz="1800" noProof="1">
                <a:solidFill>
                  <a:srgbClr val="C00000"/>
                </a:solidFill>
                <a:latin typeface="+mn-lt"/>
                <a:cs typeface="+mn-ea"/>
                <a:sym typeface="+mn-lt"/>
              </a:endParaRPr>
            </a:p>
          </p:txBody>
        </p:sp>
        <p:sp>
          <p:nvSpPr>
            <p:cNvPr id="28" name="Oval 39"/>
            <p:cNvSpPr>
              <a:spLocks noChangeAspect="1" noChangeArrowheads="1"/>
            </p:cNvSpPr>
            <p:nvPr/>
          </p:nvSpPr>
          <p:spPr bwMode="auto">
            <a:xfrm>
              <a:off x="4435769" y="4935312"/>
              <a:ext cx="215900" cy="217487"/>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eaLnBrk="1" hangingPunct="1">
                <a:defRPr/>
              </a:pPr>
              <a:endParaRPr lang="zh-CN" altLang="en-US">
                <a:solidFill>
                  <a:srgbClr val="C00000"/>
                </a:solidFill>
                <a:latin typeface="+mn-lt"/>
                <a:ea typeface="+mn-ea"/>
                <a:cs typeface="+mn-ea"/>
                <a:sym typeface="+mn-lt"/>
              </a:endParaRPr>
            </a:p>
          </p:txBody>
        </p:sp>
        <p:sp>
          <p:nvSpPr>
            <p:cNvPr id="29" name="TextBox 21"/>
            <p:cNvSpPr txBox="1"/>
            <p:nvPr/>
          </p:nvSpPr>
          <p:spPr>
            <a:xfrm>
              <a:off x="4651669" y="4843237"/>
              <a:ext cx="2160588" cy="369887"/>
            </a:xfrm>
            <a:prstGeom prst="rect">
              <a:avLst/>
            </a:prstGeom>
            <a:noFill/>
          </p:spPr>
          <p:txBody>
            <a:bodyPr>
              <a:spAutoFit/>
            </a:bodyPr>
            <a:lstStyle>
              <a:defPPr>
                <a:defRPr lang="zh-CN"/>
              </a:defPPr>
              <a:lvl1pPr>
                <a:defRPr sz="2000">
                  <a:solidFill>
                    <a:schemeClr val="accent3"/>
                  </a:solidFill>
                  <a:latin typeface="+mn-ea"/>
                  <a:ea typeface="+mn-ea"/>
                </a:defRPr>
              </a:lvl1pPr>
            </a:lstStyle>
            <a:p>
              <a:pPr>
                <a:defRPr/>
              </a:pPr>
              <a:r>
                <a:rPr lang="zh-CN" altLang="en-US" sz="1800" noProof="1">
                  <a:solidFill>
                    <a:srgbClr val="C00000"/>
                  </a:solidFill>
                  <a:latin typeface="+mn-lt"/>
                  <a:cs typeface="+mn-ea"/>
                  <a:sym typeface="+mn-lt"/>
                </a:rPr>
                <a:t>严明党章党纪</a:t>
              </a:r>
              <a:endParaRPr lang="zh-CN" altLang="en-US" sz="1800" noProof="1">
                <a:solidFill>
                  <a:srgbClr val="C00000"/>
                </a:solidFill>
                <a:latin typeface="+mn-lt"/>
                <a:cs typeface="+mn-ea"/>
                <a:sym typeface="+mn-lt"/>
              </a:endParaRPr>
            </a:p>
          </p:txBody>
        </p:sp>
        <p:sp>
          <p:nvSpPr>
            <p:cNvPr id="30" name="Oval 39"/>
            <p:cNvSpPr>
              <a:spLocks noChangeAspect="1" noChangeArrowheads="1"/>
            </p:cNvSpPr>
            <p:nvPr/>
          </p:nvSpPr>
          <p:spPr bwMode="auto">
            <a:xfrm>
              <a:off x="6790032" y="4935312"/>
              <a:ext cx="215900" cy="217487"/>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eaLnBrk="1" hangingPunct="1">
                <a:defRPr/>
              </a:pPr>
              <a:endParaRPr lang="zh-CN" altLang="en-US">
                <a:solidFill>
                  <a:srgbClr val="C00000"/>
                </a:solidFill>
                <a:latin typeface="+mn-lt"/>
                <a:ea typeface="+mn-ea"/>
                <a:cs typeface="+mn-ea"/>
                <a:sym typeface="+mn-lt"/>
              </a:endParaRPr>
            </a:p>
          </p:txBody>
        </p:sp>
        <p:sp>
          <p:nvSpPr>
            <p:cNvPr id="33" name="TextBox 21"/>
            <p:cNvSpPr txBox="1"/>
            <p:nvPr/>
          </p:nvSpPr>
          <p:spPr>
            <a:xfrm>
              <a:off x="7005932" y="4843237"/>
              <a:ext cx="2441575" cy="369887"/>
            </a:xfrm>
            <a:prstGeom prst="rect">
              <a:avLst/>
            </a:prstGeom>
            <a:noFill/>
          </p:spPr>
          <p:txBody>
            <a:bodyPr>
              <a:spAutoFit/>
            </a:bodyPr>
            <a:lstStyle>
              <a:defPPr>
                <a:defRPr lang="zh-CN"/>
              </a:defPPr>
              <a:lvl1pPr>
                <a:defRPr sz="2000">
                  <a:solidFill>
                    <a:schemeClr val="accent3"/>
                  </a:solidFill>
                  <a:latin typeface="+mn-ea"/>
                  <a:ea typeface="+mn-ea"/>
                </a:defRPr>
              </a:lvl1pPr>
            </a:lstStyle>
            <a:p>
              <a:pPr>
                <a:defRPr/>
              </a:pPr>
              <a:r>
                <a:rPr lang="zh-CN" altLang="en-US" sz="1800" noProof="1">
                  <a:solidFill>
                    <a:srgbClr val="C00000"/>
                  </a:solidFill>
                  <a:latin typeface="+mn-lt"/>
                  <a:cs typeface="+mn-ea"/>
                  <a:sym typeface="+mn-lt"/>
                </a:rPr>
                <a:t>严肃监督机制</a:t>
              </a:r>
              <a:endParaRPr lang="zh-CN" altLang="en-US" sz="1800" noProof="1">
                <a:solidFill>
                  <a:srgbClr val="C00000"/>
                </a:solidFill>
                <a:latin typeface="+mn-lt"/>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7422"/>
                                        </p:tgtEl>
                                        <p:attrNameLst>
                                          <p:attrName>style.visibility</p:attrName>
                                        </p:attrNameLst>
                                      </p:cBhvr>
                                      <p:to>
                                        <p:strVal val="visible"/>
                                      </p:to>
                                    </p:set>
                                    <p:animEffect transition="in" filter="fade">
                                      <p:cBhvr>
                                        <p:cTn id="7" dur="1000"/>
                                        <p:tgtEl>
                                          <p:spTgt spid="17422"/>
                                        </p:tgtEl>
                                      </p:cBhvr>
                                    </p:animEffect>
                                    <p:anim calcmode="lin" valueType="num">
                                      <p:cBhvr>
                                        <p:cTn id="8" dur="1000" fill="hold"/>
                                        <p:tgtEl>
                                          <p:spTgt spid="17422"/>
                                        </p:tgtEl>
                                        <p:attrNameLst>
                                          <p:attrName>ppt_x</p:attrName>
                                        </p:attrNameLst>
                                      </p:cBhvr>
                                      <p:tavLst>
                                        <p:tav tm="0">
                                          <p:val>
                                            <p:strVal val="#ppt_x"/>
                                          </p:val>
                                        </p:tav>
                                        <p:tav tm="100000">
                                          <p:val>
                                            <p:strVal val="#ppt_x"/>
                                          </p:val>
                                        </p:tav>
                                      </p:tavLst>
                                    </p:anim>
                                    <p:anim calcmode="lin" valueType="num">
                                      <p:cBhvr>
                                        <p:cTn id="9" dur="1000" fill="hold"/>
                                        <p:tgtEl>
                                          <p:spTgt spid="17422"/>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90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30" presetClass="entr" presetSubtype="0" fill="hold" nodeType="withEffect">
                                  <p:stCondLst>
                                    <p:cond delay="140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800" decel="100000"/>
                                        <p:tgtEl>
                                          <p:spTgt spid="18"/>
                                        </p:tgtEl>
                                      </p:cBhvr>
                                    </p:animEffect>
                                    <p:anim calcmode="lin" valueType="num">
                                      <p:cBhvr>
                                        <p:cTn id="18" dur="800" decel="100000" fill="hold"/>
                                        <p:tgtEl>
                                          <p:spTgt spid="18"/>
                                        </p:tgtEl>
                                        <p:attrNameLst>
                                          <p:attrName>style.rotation</p:attrName>
                                        </p:attrNameLst>
                                      </p:cBhvr>
                                      <p:tavLst>
                                        <p:tav tm="0">
                                          <p:val>
                                            <p:fltVal val="-90"/>
                                          </p:val>
                                        </p:tav>
                                        <p:tav tm="100000">
                                          <p:val>
                                            <p:fltVal val="0"/>
                                          </p:val>
                                        </p:tav>
                                      </p:tavLst>
                                    </p:anim>
                                    <p:anim calcmode="lin" valueType="num">
                                      <p:cBhvr>
                                        <p:cTn id="19" dur="800" decel="100000" fill="hold"/>
                                        <p:tgtEl>
                                          <p:spTgt spid="18"/>
                                        </p:tgtEl>
                                        <p:attrNameLst>
                                          <p:attrName>ppt_x</p:attrName>
                                        </p:attrNameLst>
                                      </p:cBhvr>
                                      <p:tavLst>
                                        <p:tav tm="0">
                                          <p:val>
                                            <p:strVal val="#ppt_x+0.4"/>
                                          </p:val>
                                        </p:tav>
                                        <p:tav tm="100000">
                                          <p:val>
                                            <p:strVal val="#ppt_x-0.05"/>
                                          </p:val>
                                        </p:tav>
                                      </p:tavLst>
                                    </p:anim>
                                    <p:anim calcmode="lin" valueType="num">
                                      <p:cBhvr>
                                        <p:cTn id="20" dur="800" decel="100000" fill="hold"/>
                                        <p:tgtEl>
                                          <p:spTgt spid="18"/>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par>
                                <p:cTn id="23" presetID="41" presetClass="entr" presetSubtype="0" fill="hold" grpId="0" nodeType="withEffect">
                                  <p:stCondLst>
                                    <p:cond delay="2500"/>
                                  </p:stCondLst>
                                  <p:iterate type="lt">
                                    <p:tmPct val="10000"/>
                                  </p:iterate>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2"/>
                                        </p:tgtEl>
                                        <p:attrNameLst>
                                          <p:attrName>ppt_y</p:attrName>
                                        </p:attrNameLst>
                                      </p:cBhvr>
                                      <p:tavLst>
                                        <p:tav tm="0">
                                          <p:val>
                                            <p:strVal val="#ppt_y"/>
                                          </p:val>
                                        </p:tav>
                                        <p:tav tm="100000">
                                          <p:val>
                                            <p:strVal val="#ppt_y"/>
                                          </p:val>
                                        </p:tav>
                                      </p:tavLst>
                                    </p:anim>
                                    <p:anim calcmode="lin" valueType="num">
                                      <p:cBhvr>
                                        <p:cTn id="27"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2"/>
                                        </p:tgtEl>
                                      </p:cBhvr>
                                    </p:animEffect>
                                  </p:childTnLst>
                                </p:cTn>
                              </p:par>
                            </p:childTnLst>
                          </p:cTn>
                        </p:par>
                        <p:par>
                          <p:cTn id="30" fill="hold">
                            <p:stCondLst>
                              <p:cond delay="0"/>
                            </p:stCondLst>
                            <p:childTnLst>
                              <p:par>
                                <p:cTn id="31" presetID="42" presetClass="entr" presetSubtype="0"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1000"/>
                                        <p:tgtEl>
                                          <p:spTgt spid="3"/>
                                        </p:tgtEl>
                                      </p:cBhvr>
                                    </p:animEffect>
                                    <p:anim calcmode="lin" valueType="num">
                                      <p:cBhvr>
                                        <p:cTn id="34" dur="1000" fill="hold"/>
                                        <p:tgtEl>
                                          <p:spTgt spid="3"/>
                                        </p:tgtEl>
                                        <p:attrNameLst>
                                          <p:attrName>ppt_x</p:attrName>
                                        </p:attrNameLst>
                                      </p:cBhvr>
                                      <p:tavLst>
                                        <p:tav tm="0">
                                          <p:val>
                                            <p:strVal val="#ppt_x"/>
                                          </p:val>
                                        </p:tav>
                                        <p:tav tm="100000">
                                          <p:val>
                                            <p:strVal val="#ppt_x"/>
                                          </p:val>
                                        </p:tav>
                                      </p:tavLst>
                                    </p:anim>
                                    <p:anim calcmode="lin" valueType="num">
                                      <p:cBhvr>
                                        <p:cTn id="3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Box 54"/>
          <p:cNvSpPr txBox="1">
            <a:spLocks noChangeArrowheads="1"/>
          </p:cNvSpPr>
          <p:nvPr/>
        </p:nvSpPr>
        <p:spPr bwMode="auto">
          <a:xfrm>
            <a:off x="947738" y="200025"/>
            <a:ext cx="113426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en-US" altLang="zh-CN" sz="2800" smtClean="0">
                <a:latin typeface="+mn-lt"/>
                <a:ea typeface="+mn-ea"/>
                <a:cs typeface="+mn-ea"/>
                <a:sym typeface="+mn-lt"/>
              </a:rPr>
              <a:t>3.1 </a:t>
            </a:r>
            <a:r>
              <a:rPr lang="zh-CN" altLang="en-US" sz="2800" smtClean="0">
                <a:latin typeface="+mn-lt"/>
                <a:ea typeface="+mn-ea"/>
                <a:cs typeface="+mn-ea"/>
                <a:sym typeface="+mn-lt"/>
              </a:rPr>
              <a:t>强化思想建党，筑牢“从严治党”信仰根基</a:t>
            </a:r>
            <a:endParaRPr lang="zh-CN" altLang="en-US" sz="2800" smtClean="0">
              <a:latin typeface="+mn-lt"/>
              <a:ea typeface="+mn-ea"/>
              <a:cs typeface="+mn-ea"/>
              <a:sym typeface="+mn-lt"/>
            </a:endParaRPr>
          </a:p>
        </p:txBody>
      </p:sp>
      <p:sp>
        <p:nvSpPr>
          <p:cNvPr id="53251" name="Line 8"/>
          <p:cNvSpPr>
            <a:spLocks noChangeShapeType="1"/>
          </p:cNvSpPr>
          <p:nvPr/>
        </p:nvSpPr>
        <p:spPr bwMode="auto">
          <a:xfrm>
            <a:off x="1033463" y="703263"/>
            <a:ext cx="9737725" cy="0"/>
          </a:xfrm>
          <a:prstGeom prst="line">
            <a:avLst/>
          </a:prstGeom>
          <a:noFill/>
          <a:ln w="12700">
            <a:solidFill>
              <a:schemeClr val="tx2"/>
            </a:solidFill>
            <a:prstDash val="dash"/>
            <a:miter lim="800000"/>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pic>
        <p:nvPicPr>
          <p:cNvPr id="13" name="图片 12"/>
          <p:cNvPicPr>
            <a:picLocks noChangeAspect="1"/>
          </p:cNvPicPr>
          <p:nvPr/>
        </p:nvPicPr>
        <p:blipFill rotWithShape="1">
          <a:blip r:embed="rId1" cstate="email"/>
          <a:srcRect/>
          <a:stretch>
            <a:fillRect/>
          </a:stretch>
        </p:blipFill>
        <p:spPr>
          <a:xfrm>
            <a:off x="8130101" y="1449363"/>
            <a:ext cx="3428698" cy="4273213"/>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3" name="组合 2"/>
          <p:cNvGrpSpPr/>
          <p:nvPr/>
        </p:nvGrpSpPr>
        <p:grpSpPr bwMode="auto">
          <a:xfrm>
            <a:off x="947738" y="1204913"/>
            <a:ext cx="7132637" cy="4224337"/>
            <a:chOff x="947738" y="1204913"/>
            <a:chExt cx="7132637" cy="4224337"/>
          </a:xfrm>
        </p:grpSpPr>
        <p:sp>
          <p:nvSpPr>
            <p:cNvPr id="56326" name="矩形 14"/>
            <p:cNvSpPr>
              <a:spLocks noChangeArrowheads="1"/>
            </p:cNvSpPr>
            <p:nvPr/>
          </p:nvSpPr>
          <p:spPr bwMode="auto">
            <a:xfrm>
              <a:off x="1033463" y="1657350"/>
              <a:ext cx="6937375" cy="1339850"/>
            </a:xfrm>
            <a:prstGeom prst="rect">
              <a:avLst/>
            </a:prstGeom>
            <a:solidFill>
              <a:schemeClr val="bg2"/>
            </a:solidFill>
            <a:ln w="9525">
              <a:solidFill>
                <a:schemeClr val="tx1"/>
              </a:solidFill>
              <a:rou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sym typeface="+mn-lt"/>
              </a:endParaRPr>
            </a:p>
          </p:txBody>
        </p:sp>
        <p:sp>
          <p:nvSpPr>
            <p:cNvPr id="53254" name="矩形 9"/>
            <p:cNvSpPr>
              <a:spLocks noChangeArrowheads="1"/>
            </p:cNvSpPr>
            <p:nvPr/>
          </p:nvSpPr>
          <p:spPr bwMode="auto">
            <a:xfrm>
              <a:off x="2576513" y="3351213"/>
              <a:ext cx="55038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a:solidFill>
                    <a:schemeClr val="bg1"/>
                  </a:solidFill>
                  <a:latin typeface="+mn-lt"/>
                  <a:ea typeface="+mn-ea"/>
                  <a:cs typeface="+mn-ea"/>
                  <a:sym typeface="+mn-lt"/>
                </a:rPr>
                <a:t>要以</a:t>
              </a:r>
              <a:r>
                <a:rPr lang="zh-CN" altLang="en-US" b="1">
                  <a:latin typeface="+mn-lt"/>
                  <a:ea typeface="+mn-ea"/>
                  <a:cs typeface="+mn-ea"/>
                  <a:sym typeface="+mn-lt"/>
                </a:rPr>
                <a:t>政治坚定</a:t>
              </a:r>
              <a:r>
                <a:rPr lang="zh-CN" altLang="en-US">
                  <a:solidFill>
                    <a:schemeClr val="bg1"/>
                  </a:solidFill>
                  <a:latin typeface="+mn-lt"/>
                  <a:ea typeface="+mn-ea"/>
                  <a:cs typeface="+mn-ea"/>
                  <a:sym typeface="+mn-lt"/>
                </a:rPr>
                <a:t>防止和克服“一切迷惘迟疑的观点”；</a:t>
              </a:r>
              <a:endParaRPr lang="zh-CN" altLang="en-US">
                <a:solidFill>
                  <a:schemeClr val="bg1"/>
                </a:solidFill>
                <a:latin typeface="+mn-lt"/>
                <a:ea typeface="+mn-ea"/>
                <a:cs typeface="+mn-ea"/>
                <a:sym typeface="+mn-lt"/>
              </a:endParaRPr>
            </a:p>
          </p:txBody>
        </p:sp>
        <p:sp>
          <p:nvSpPr>
            <p:cNvPr id="53256" name="矩形 3"/>
            <p:cNvSpPr>
              <a:spLocks noChangeArrowheads="1"/>
            </p:cNvSpPr>
            <p:nvPr/>
          </p:nvSpPr>
          <p:spPr bwMode="auto">
            <a:xfrm>
              <a:off x="1173163" y="1844675"/>
              <a:ext cx="66262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a:solidFill>
                    <a:schemeClr val="bg1"/>
                  </a:solidFill>
                  <a:latin typeface="+mn-lt"/>
                  <a:ea typeface="+mn-ea"/>
                  <a:cs typeface="+mn-ea"/>
                  <a:sym typeface="+mn-lt"/>
                </a:rPr>
                <a:t>理想信念就是共产党人精神上的‘钙’，没有理想信念，理想信念不坚定，精神上就会缺钙，就会得软骨病。坚定理想信念，必须落实到平时的工作中和关键时刻的表现上。</a:t>
              </a:r>
              <a:endParaRPr lang="en-US" altLang="zh-CN">
                <a:solidFill>
                  <a:schemeClr val="bg1"/>
                </a:solidFill>
                <a:latin typeface="+mn-lt"/>
                <a:ea typeface="+mn-ea"/>
                <a:cs typeface="+mn-ea"/>
                <a:sym typeface="+mn-lt"/>
              </a:endParaRPr>
            </a:p>
          </p:txBody>
        </p:sp>
        <p:sp>
          <p:nvSpPr>
            <p:cNvPr id="5" name="椭圆 4"/>
            <p:cNvSpPr/>
            <p:nvPr/>
          </p:nvSpPr>
          <p:spPr bwMode="auto">
            <a:xfrm>
              <a:off x="982663" y="3486150"/>
              <a:ext cx="1557337" cy="1557338"/>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lIns="91428" tIns="45714" rIns="91428" bIns="45714"/>
            <a:lstStyle/>
            <a:p>
              <a:pPr eaLnBrk="1" hangingPunct="1">
                <a:defRPr/>
              </a:pPr>
              <a:endParaRPr lang="zh-CN" altLang="en-US" noProof="1">
                <a:latin typeface="+mn-lt"/>
                <a:ea typeface="+mn-ea"/>
                <a:cs typeface="+mn-ea"/>
                <a:sym typeface="+mn-lt"/>
              </a:endParaRPr>
            </a:p>
          </p:txBody>
        </p:sp>
        <p:sp>
          <p:nvSpPr>
            <p:cNvPr id="53258" name="矩形 8"/>
            <p:cNvSpPr>
              <a:spLocks noChangeArrowheads="1"/>
            </p:cNvSpPr>
            <p:nvPr/>
          </p:nvSpPr>
          <p:spPr bwMode="auto">
            <a:xfrm>
              <a:off x="1284288" y="3787775"/>
              <a:ext cx="954087"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zh-CN" altLang="en-US" sz="2800" b="1">
                  <a:solidFill>
                    <a:schemeClr val="bg2"/>
                  </a:solidFill>
                  <a:latin typeface="+mn-lt"/>
                  <a:ea typeface="+mn-ea"/>
                  <a:cs typeface="+mn-ea"/>
                  <a:sym typeface="+mn-lt"/>
                </a:rPr>
                <a:t>做到四点</a:t>
              </a:r>
              <a:endParaRPr lang="zh-CN" altLang="en-US" sz="2800" b="1">
                <a:solidFill>
                  <a:schemeClr val="bg2"/>
                </a:solidFill>
                <a:latin typeface="+mn-lt"/>
                <a:ea typeface="+mn-ea"/>
                <a:cs typeface="+mn-ea"/>
                <a:sym typeface="+mn-lt"/>
              </a:endParaRPr>
            </a:p>
          </p:txBody>
        </p:sp>
        <p:sp>
          <p:nvSpPr>
            <p:cNvPr id="53259" name="矩形 16"/>
            <p:cNvSpPr>
              <a:spLocks noChangeArrowheads="1"/>
            </p:cNvSpPr>
            <p:nvPr/>
          </p:nvSpPr>
          <p:spPr bwMode="auto">
            <a:xfrm>
              <a:off x="2576513" y="5059363"/>
              <a:ext cx="55038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a:solidFill>
                    <a:schemeClr val="bg1"/>
                  </a:solidFill>
                  <a:latin typeface="+mn-lt"/>
                  <a:ea typeface="+mn-ea"/>
                  <a:cs typeface="+mn-ea"/>
                  <a:sym typeface="+mn-lt"/>
                </a:rPr>
                <a:t>要以</a:t>
              </a:r>
              <a:r>
                <a:rPr lang="zh-CN" altLang="en-US" b="1">
                  <a:latin typeface="+mn-lt"/>
                  <a:ea typeface="+mn-ea"/>
                  <a:cs typeface="+mn-ea"/>
                  <a:sym typeface="+mn-lt"/>
                </a:rPr>
                <a:t>改革创新</a:t>
              </a:r>
              <a:r>
                <a:rPr lang="zh-CN" altLang="en-US">
                  <a:solidFill>
                    <a:schemeClr val="bg1"/>
                  </a:solidFill>
                  <a:latin typeface="+mn-lt"/>
                  <a:ea typeface="+mn-ea"/>
                  <a:cs typeface="+mn-ea"/>
                  <a:sym typeface="+mn-lt"/>
                </a:rPr>
                <a:t>防止和克服“一切无所作为的作风”。</a:t>
              </a:r>
              <a:endParaRPr lang="zh-CN" altLang="en-US">
                <a:solidFill>
                  <a:schemeClr val="bg1"/>
                </a:solidFill>
                <a:latin typeface="+mn-lt"/>
                <a:ea typeface="+mn-ea"/>
                <a:cs typeface="+mn-ea"/>
                <a:sym typeface="+mn-lt"/>
              </a:endParaRPr>
            </a:p>
          </p:txBody>
        </p:sp>
        <p:sp>
          <p:nvSpPr>
            <p:cNvPr id="53260" name="矩形 17"/>
            <p:cNvSpPr>
              <a:spLocks noChangeArrowheads="1"/>
            </p:cNvSpPr>
            <p:nvPr/>
          </p:nvSpPr>
          <p:spPr bwMode="auto">
            <a:xfrm>
              <a:off x="2576513" y="3895725"/>
              <a:ext cx="55038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a:solidFill>
                    <a:schemeClr val="bg1"/>
                  </a:solidFill>
                  <a:latin typeface="+mn-lt"/>
                  <a:ea typeface="+mn-ea"/>
                  <a:cs typeface="+mn-ea"/>
                  <a:sym typeface="+mn-lt"/>
                </a:rPr>
                <a:t>要以</a:t>
              </a:r>
              <a:r>
                <a:rPr lang="zh-CN" altLang="en-US" b="1">
                  <a:latin typeface="+mn-lt"/>
                  <a:ea typeface="+mn-ea"/>
                  <a:cs typeface="+mn-ea"/>
                  <a:sym typeface="+mn-lt"/>
                </a:rPr>
                <a:t>艰苦奋斗</a:t>
              </a:r>
              <a:r>
                <a:rPr lang="zh-CN" altLang="en-US">
                  <a:solidFill>
                    <a:schemeClr val="bg1"/>
                  </a:solidFill>
                  <a:latin typeface="+mn-lt"/>
                  <a:ea typeface="+mn-ea"/>
                  <a:cs typeface="+mn-ea"/>
                  <a:sym typeface="+mn-lt"/>
                </a:rPr>
                <a:t>防止和克服“一切及时行乐的思想”；</a:t>
              </a:r>
              <a:endParaRPr lang="zh-CN" altLang="en-US">
                <a:solidFill>
                  <a:schemeClr val="bg1"/>
                </a:solidFill>
                <a:latin typeface="+mn-lt"/>
                <a:ea typeface="+mn-ea"/>
                <a:cs typeface="+mn-ea"/>
                <a:sym typeface="+mn-lt"/>
              </a:endParaRPr>
            </a:p>
          </p:txBody>
        </p:sp>
        <p:sp>
          <p:nvSpPr>
            <p:cNvPr id="53261" name="矩形 18"/>
            <p:cNvSpPr>
              <a:spLocks noChangeArrowheads="1"/>
            </p:cNvSpPr>
            <p:nvPr/>
          </p:nvSpPr>
          <p:spPr bwMode="auto">
            <a:xfrm>
              <a:off x="2576513" y="4438650"/>
              <a:ext cx="55038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a:solidFill>
                    <a:schemeClr val="bg1"/>
                  </a:solidFill>
                  <a:latin typeface="+mn-lt"/>
                  <a:ea typeface="+mn-ea"/>
                  <a:cs typeface="+mn-ea"/>
                  <a:sym typeface="+mn-lt"/>
                </a:rPr>
                <a:t>要以</a:t>
              </a:r>
              <a:r>
                <a:rPr lang="zh-CN" altLang="en-US" b="1">
                  <a:latin typeface="+mn-lt"/>
                  <a:ea typeface="+mn-ea"/>
                  <a:cs typeface="+mn-ea"/>
                  <a:sym typeface="+mn-lt"/>
                </a:rPr>
                <a:t>大公无私</a:t>
              </a:r>
              <a:r>
                <a:rPr lang="zh-CN" altLang="en-US">
                  <a:solidFill>
                    <a:schemeClr val="bg1"/>
                  </a:solidFill>
                  <a:latin typeface="+mn-lt"/>
                  <a:ea typeface="+mn-ea"/>
                  <a:cs typeface="+mn-ea"/>
                  <a:sym typeface="+mn-lt"/>
                </a:rPr>
                <a:t>防止和克服“一切贪图私利的行为”；</a:t>
              </a:r>
              <a:endParaRPr lang="zh-CN" altLang="en-US">
                <a:solidFill>
                  <a:schemeClr val="bg1"/>
                </a:solidFill>
                <a:latin typeface="+mn-lt"/>
                <a:ea typeface="+mn-ea"/>
                <a:cs typeface="+mn-ea"/>
                <a:sym typeface="+mn-lt"/>
              </a:endParaRPr>
            </a:p>
          </p:txBody>
        </p:sp>
        <p:sp>
          <p:nvSpPr>
            <p:cNvPr id="53262" name="矩形 13"/>
            <p:cNvSpPr>
              <a:spLocks noChangeArrowheads="1"/>
            </p:cNvSpPr>
            <p:nvPr/>
          </p:nvSpPr>
          <p:spPr bwMode="auto">
            <a:xfrm>
              <a:off x="947738" y="1204913"/>
              <a:ext cx="1570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b="1">
                  <a:latin typeface="+mn-lt"/>
                  <a:ea typeface="+mn-ea"/>
                  <a:cs typeface="+mn-ea"/>
                  <a:sym typeface="+mn-lt"/>
                </a:rPr>
                <a:t>习近平指出：</a:t>
              </a:r>
              <a:endParaRPr lang="zh-CN" altLang="en-US" b="1">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1" presetClass="entr" presetSubtype="0"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1000" fill="hold"/>
                                        <p:tgtEl>
                                          <p:spTgt spid="13"/>
                                        </p:tgtEl>
                                        <p:attrNameLst>
                                          <p:attrName>ppt_w</p:attrName>
                                        </p:attrNameLst>
                                      </p:cBhvr>
                                      <p:tavLst>
                                        <p:tav tm="0">
                                          <p:val>
                                            <p:fltVal val="0"/>
                                          </p:val>
                                        </p:tav>
                                        <p:tav tm="100000">
                                          <p:val>
                                            <p:strVal val="#ppt_w"/>
                                          </p:val>
                                        </p:tav>
                                      </p:tavLst>
                                    </p:anim>
                                    <p:anim calcmode="lin" valueType="num">
                                      <p:cBhvr>
                                        <p:cTn id="13" dur="1000" fill="hold"/>
                                        <p:tgtEl>
                                          <p:spTgt spid="13"/>
                                        </p:tgtEl>
                                        <p:attrNameLst>
                                          <p:attrName>ppt_h</p:attrName>
                                        </p:attrNameLst>
                                      </p:cBhvr>
                                      <p:tavLst>
                                        <p:tav tm="0">
                                          <p:val>
                                            <p:fltVal val="0"/>
                                          </p:val>
                                        </p:tav>
                                        <p:tav tm="100000">
                                          <p:val>
                                            <p:strVal val="#ppt_h"/>
                                          </p:val>
                                        </p:tav>
                                      </p:tavLst>
                                    </p:anim>
                                    <p:anim calcmode="lin" valueType="num">
                                      <p:cBhvr>
                                        <p:cTn id="14" dur="1000" fill="hold"/>
                                        <p:tgtEl>
                                          <p:spTgt spid="13"/>
                                        </p:tgtEl>
                                        <p:attrNameLst>
                                          <p:attrName>style.rotation</p:attrName>
                                        </p:attrNameLst>
                                      </p:cBhvr>
                                      <p:tavLst>
                                        <p:tav tm="0">
                                          <p:val>
                                            <p:fltVal val="90"/>
                                          </p:val>
                                        </p:tav>
                                        <p:tav tm="100000">
                                          <p:val>
                                            <p:fltVal val="0"/>
                                          </p:val>
                                        </p:tav>
                                      </p:tavLst>
                                    </p:anim>
                                    <p:animEffect transition="in" filter="fade">
                                      <p:cBhvr>
                                        <p:cTn id="15"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extBox 54"/>
          <p:cNvSpPr txBox="1">
            <a:spLocks noChangeArrowheads="1"/>
          </p:cNvSpPr>
          <p:nvPr/>
        </p:nvSpPr>
        <p:spPr bwMode="auto">
          <a:xfrm>
            <a:off x="947738" y="200025"/>
            <a:ext cx="113426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en-US" altLang="zh-CN" sz="2800" smtClean="0">
                <a:latin typeface="+mn-lt"/>
                <a:ea typeface="+mn-ea"/>
                <a:cs typeface="+mn-ea"/>
                <a:sym typeface="+mn-lt"/>
              </a:rPr>
              <a:t>3.2 </a:t>
            </a:r>
            <a:r>
              <a:rPr lang="zh-CN" altLang="en-US" sz="2800" smtClean="0">
                <a:latin typeface="+mn-lt"/>
                <a:ea typeface="+mn-ea"/>
                <a:cs typeface="+mn-ea"/>
                <a:sym typeface="+mn-lt"/>
              </a:rPr>
              <a:t>严格选人用人，夯实“从严治党”组织保障</a:t>
            </a:r>
            <a:endParaRPr lang="zh-CN" altLang="en-US" sz="2800" smtClean="0">
              <a:latin typeface="+mn-lt"/>
              <a:ea typeface="+mn-ea"/>
              <a:cs typeface="+mn-ea"/>
              <a:sym typeface="+mn-lt"/>
            </a:endParaRPr>
          </a:p>
        </p:txBody>
      </p:sp>
      <p:sp>
        <p:nvSpPr>
          <p:cNvPr id="55298" name="Line 8"/>
          <p:cNvSpPr>
            <a:spLocks noChangeShapeType="1"/>
          </p:cNvSpPr>
          <p:nvPr/>
        </p:nvSpPr>
        <p:spPr bwMode="auto">
          <a:xfrm>
            <a:off x="1033463" y="703263"/>
            <a:ext cx="9737725" cy="0"/>
          </a:xfrm>
          <a:prstGeom prst="line">
            <a:avLst/>
          </a:prstGeom>
          <a:noFill/>
          <a:ln w="12700">
            <a:solidFill>
              <a:schemeClr val="tx2"/>
            </a:solidFill>
            <a:prstDash val="dash"/>
            <a:miter lim="800000"/>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sp>
        <p:nvSpPr>
          <p:cNvPr id="55301" name="矩形 1"/>
          <p:cNvSpPr>
            <a:spLocks noChangeArrowheads="1"/>
          </p:cNvSpPr>
          <p:nvPr/>
        </p:nvSpPr>
        <p:spPr bwMode="auto">
          <a:xfrm>
            <a:off x="1778000" y="1438275"/>
            <a:ext cx="81867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2400" b="1">
                <a:latin typeface="+mn-lt"/>
                <a:ea typeface="+mn-ea"/>
                <a:cs typeface="+mn-ea"/>
                <a:sym typeface="+mn-lt"/>
              </a:rPr>
              <a:t>党要管党，首先要管好干部；从严治党，关键是从严治吏。</a:t>
            </a:r>
            <a:endParaRPr lang="en-US" altLang="zh-CN" sz="2400" b="1" dirty="0">
              <a:latin typeface="+mn-lt"/>
              <a:ea typeface="+mn-ea"/>
              <a:cs typeface="+mn-ea"/>
              <a:sym typeface="+mn-lt"/>
            </a:endParaRPr>
          </a:p>
        </p:txBody>
      </p:sp>
      <p:grpSp>
        <p:nvGrpSpPr>
          <p:cNvPr id="3" name="组合 2"/>
          <p:cNvGrpSpPr/>
          <p:nvPr/>
        </p:nvGrpSpPr>
        <p:grpSpPr bwMode="auto">
          <a:xfrm>
            <a:off x="1200150" y="2439988"/>
            <a:ext cx="3498850" cy="3498850"/>
            <a:chOff x="1200150" y="2439988"/>
            <a:chExt cx="3498850" cy="3498850"/>
          </a:xfrm>
        </p:grpSpPr>
        <p:sp>
          <p:nvSpPr>
            <p:cNvPr id="45" name="椭圆 44"/>
            <p:cNvSpPr/>
            <p:nvPr/>
          </p:nvSpPr>
          <p:spPr bwMode="auto">
            <a:xfrm>
              <a:off x="1200150" y="2439988"/>
              <a:ext cx="3498850" cy="3498850"/>
            </a:xfrm>
            <a:prstGeom prst="ellipse">
              <a:avLst/>
            </a:prstGeom>
            <a:solidFill>
              <a:schemeClr val="tx1"/>
            </a:solidFill>
            <a:ln w="57150">
              <a:solidFill>
                <a:schemeClr val="accent3"/>
              </a:solidFill>
              <a:round/>
            </a:ln>
            <a:effectLst>
              <a:outerShdw blurRad="63500" sx="102000" sy="102000" algn="ctr" rotWithShape="0">
                <a:prstClr val="black">
                  <a:alpha val="40000"/>
                </a:prstClr>
              </a:outerShdw>
            </a:effectLst>
          </p:spPr>
          <p:txBody>
            <a:bodyPr/>
            <a:lstStyle/>
            <a:p>
              <a:pPr eaLnBrk="1" hangingPunct="1">
                <a:defRPr/>
              </a:pPr>
              <a:endParaRPr lang="zh-CN" altLang="en-US" noProof="1">
                <a:solidFill>
                  <a:schemeClr val="accent1"/>
                </a:solidFill>
                <a:latin typeface="+mn-lt"/>
                <a:ea typeface="+mn-ea"/>
                <a:cs typeface="+mn-ea"/>
                <a:sym typeface="+mn-lt"/>
              </a:endParaRPr>
            </a:p>
          </p:txBody>
        </p:sp>
        <p:sp>
          <p:nvSpPr>
            <p:cNvPr id="55309" name="TextBox 34"/>
            <p:cNvSpPr txBox="1">
              <a:spLocks noChangeArrowheads="1"/>
            </p:cNvSpPr>
            <p:nvPr/>
          </p:nvSpPr>
          <p:spPr bwMode="auto">
            <a:xfrm>
              <a:off x="1417638" y="3543300"/>
              <a:ext cx="2954337"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3200" b="1">
                  <a:solidFill>
                    <a:schemeClr val="bg2"/>
                  </a:solidFill>
                  <a:latin typeface="+mn-lt"/>
                  <a:ea typeface="+mn-ea"/>
                  <a:cs typeface="+mn-ea"/>
                  <a:sym typeface="+mn-lt"/>
                </a:rPr>
                <a:t>严格选人用人</a:t>
              </a:r>
              <a:endParaRPr lang="en-US" altLang="zh-CN" sz="3200" b="1">
                <a:solidFill>
                  <a:schemeClr val="bg2"/>
                </a:solidFill>
                <a:latin typeface="+mn-lt"/>
                <a:ea typeface="+mn-ea"/>
                <a:cs typeface="+mn-ea"/>
                <a:sym typeface="+mn-lt"/>
              </a:endParaRPr>
            </a:p>
            <a:p>
              <a:pPr algn="ctr">
                <a:defRPr/>
              </a:pPr>
              <a:r>
                <a:rPr lang="zh-CN" altLang="en-US" sz="3200" b="1">
                  <a:solidFill>
                    <a:schemeClr val="bg2"/>
                  </a:solidFill>
                  <a:latin typeface="+mn-lt"/>
                  <a:ea typeface="+mn-ea"/>
                  <a:cs typeface="+mn-ea"/>
                  <a:sym typeface="+mn-lt"/>
                </a:rPr>
                <a:t>着重考虑三点</a:t>
              </a:r>
              <a:endParaRPr lang="zh-CN" altLang="en-US" sz="3200" b="1">
                <a:solidFill>
                  <a:schemeClr val="bg2"/>
                </a:solidFill>
                <a:latin typeface="+mn-lt"/>
                <a:ea typeface="+mn-ea"/>
                <a:cs typeface="+mn-ea"/>
                <a:sym typeface="+mn-lt"/>
              </a:endParaRPr>
            </a:p>
          </p:txBody>
        </p:sp>
      </p:grpSp>
      <p:grpSp>
        <p:nvGrpSpPr>
          <p:cNvPr id="4" name="组合 3"/>
          <p:cNvGrpSpPr/>
          <p:nvPr/>
        </p:nvGrpSpPr>
        <p:grpSpPr bwMode="auto">
          <a:xfrm>
            <a:off x="3760788" y="2439988"/>
            <a:ext cx="7478712" cy="769937"/>
            <a:chOff x="3760344" y="2440347"/>
            <a:chExt cx="7479156" cy="768908"/>
          </a:xfrm>
        </p:grpSpPr>
        <p:sp>
          <p:nvSpPr>
            <p:cNvPr id="55303" name="TextBox 26"/>
            <p:cNvSpPr txBox="1">
              <a:spLocks noChangeArrowheads="1"/>
            </p:cNvSpPr>
            <p:nvPr/>
          </p:nvSpPr>
          <p:spPr bwMode="auto">
            <a:xfrm>
              <a:off x="4635108" y="2473639"/>
              <a:ext cx="3006904" cy="39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2000" b="1">
                  <a:latin typeface="+mn-lt"/>
                  <a:ea typeface="+mn-ea"/>
                  <a:cs typeface="+mn-ea"/>
                  <a:sym typeface="+mn-lt"/>
                </a:rPr>
                <a:t>要科学制定选人用人标准</a:t>
              </a:r>
              <a:endParaRPr lang="zh-CN" altLang="en-US" sz="2000" b="1">
                <a:latin typeface="+mn-lt"/>
                <a:ea typeface="+mn-ea"/>
                <a:cs typeface="+mn-ea"/>
                <a:sym typeface="+mn-lt"/>
              </a:endParaRPr>
            </a:p>
          </p:txBody>
        </p:sp>
        <p:sp>
          <p:nvSpPr>
            <p:cNvPr id="55304" name="TextBox 27"/>
            <p:cNvSpPr txBox="1">
              <a:spLocks noChangeArrowheads="1"/>
            </p:cNvSpPr>
            <p:nvPr/>
          </p:nvSpPr>
          <p:spPr bwMode="auto">
            <a:xfrm>
              <a:off x="4685911" y="2782789"/>
              <a:ext cx="6553589" cy="367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a:solidFill>
                    <a:schemeClr val="bg1"/>
                  </a:solidFill>
                  <a:latin typeface="+mn-lt"/>
                  <a:ea typeface="+mn-ea"/>
                  <a:cs typeface="+mn-ea"/>
                  <a:sym typeface="+mn-lt"/>
                </a:rPr>
                <a:t>要科学制定选人用人标准，遏制用人腐败与不正之风。</a:t>
              </a:r>
              <a:endParaRPr lang="en-US" altLang="zh-CN">
                <a:solidFill>
                  <a:schemeClr val="bg1"/>
                </a:solidFill>
                <a:latin typeface="+mn-lt"/>
                <a:ea typeface="+mn-ea"/>
                <a:cs typeface="+mn-ea"/>
                <a:sym typeface="+mn-lt"/>
              </a:endParaRPr>
            </a:p>
          </p:txBody>
        </p:sp>
        <p:grpSp>
          <p:nvGrpSpPr>
            <p:cNvPr id="53" name="组合 52"/>
            <p:cNvGrpSpPr/>
            <p:nvPr/>
          </p:nvGrpSpPr>
          <p:grpSpPr>
            <a:xfrm>
              <a:off x="3760344" y="2440347"/>
              <a:ext cx="768908" cy="768908"/>
              <a:chOff x="2505666" y="1765071"/>
              <a:chExt cx="864096" cy="864096"/>
            </a:xfrm>
            <a:solidFill>
              <a:schemeClr val="accent4"/>
            </a:solidFill>
          </p:grpSpPr>
          <p:sp>
            <p:nvSpPr>
              <p:cNvPr id="54" name="椭圆 53"/>
              <p:cNvSpPr/>
              <p:nvPr/>
            </p:nvSpPr>
            <p:spPr bwMode="auto">
              <a:xfrm>
                <a:off x="2505666" y="1765071"/>
                <a:ext cx="864096" cy="864096"/>
              </a:xfrm>
              <a:prstGeom prst="ellipse">
                <a:avLst/>
              </a:prstGeom>
              <a:solidFill>
                <a:schemeClr val="bg1"/>
              </a:solidFill>
              <a:ln w="38100" cap="flat" cmpd="sng" algn="ctr">
                <a:solidFill>
                  <a:schemeClr val="accent3"/>
                </a:solidFill>
                <a:prstDash val="solid"/>
                <a:round/>
                <a:headEnd type="none" w="med" len="med"/>
                <a:tailEnd type="none" w="med" len="med"/>
              </a:ln>
              <a:effectLst>
                <a:outerShdw blurRad="63500" sx="102000" sy="102000" algn="ctr" rotWithShape="0">
                  <a:prstClr val="black">
                    <a:alpha val="40000"/>
                  </a:prstClr>
                </a:outerShdw>
              </a:effectLst>
            </p:spPr>
            <p:txBody>
              <a:bodyPr/>
              <a:lstStyle/>
              <a:p>
                <a:pPr eaLnBrk="1" hangingPunct="1">
                  <a:buFont typeface="Arial" panose="020B0604020202020204" pitchFamily="34" charset="0"/>
                  <a:buNone/>
                  <a:defRPr/>
                </a:pPr>
                <a:endParaRPr lang="zh-CN" altLang="en-US" sz="1600" noProof="1">
                  <a:solidFill>
                    <a:schemeClr val="bg2"/>
                  </a:solidFill>
                  <a:latin typeface="+mn-lt"/>
                  <a:ea typeface="+mn-ea"/>
                  <a:cs typeface="+mn-ea"/>
                  <a:sym typeface="+mn-lt"/>
                </a:endParaRPr>
              </a:p>
            </p:txBody>
          </p:sp>
          <p:sp>
            <p:nvSpPr>
              <p:cNvPr id="55" name="TextBox 35"/>
              <p:cNvSpPr txBox="1"/>
              <p:nvPr/>
            </p:nvSpPr>
            <p:spPr>
              <a:xfrm>
                <a:off x="2790879" y="1876071"/>
                <a:ext cx="463332" cy="657168"/>
              </a:xfrm>
              <a:prstGeom prst="rect">
                <a:avLst/>
              </a:prstGeom>
              <a:noFill/>
            </p:spPr>
            <p:txBody>
              <a:bodyPr wrap="none">
                <a:spAutoFit/>
              </a:bodyPr>
              <a:lstStyle/>
              <a:p>
                <a:pPr eaLnBrk="1" hangingPunct="1">
                  <a:defRPr/>
                </a:pPr>
                <a:r>
                  <a:rPr lang="en-US" altLang="zh-CN" sz="3200" noProof="1">
                    <a:solidFill>
                      <a:schemeClr val="bg2"/>
                    </a:solidFill>
                    <a:latin typeface="+mn-lt"/>
                    <a:ea typeface="+mn-ea"/>
                    <a:cs typeface="+mn-ea"/>
                    <a:sym typeface="+mn-lt"/>
                  </a:rPr>
                  <a:t>1</a:t>
                </a:r>
                <a:endParaRPr lang="zh-CN" altLang="en-US" sz="3200" noProof="1">
                  <a:solidFill>
                    <a:schemeClr val="bg2"/>
                  </a:solidFill>
                  <a:latin typeface="+mn-lt"/>
                  <a:ea typeface="+mn-ea"/>
                  <a:cs typeface="+mn-ea"/>
                  <a:sym typeface="+mn-lt"/>
                </a:endParaRPr>
              </a:p>
            </p:txBody>
          </p:sp>
        </p:grpSp>
      </p:grpSp>
      <p:grpSp>
        <p:nvGrpSpPr>
          <p:cNvPr id="5" name="组合 4"/>
          <p:cNvGrpSpPr/>
          <p:nvPr/>
        </p:nvGrpSpPr>
        <p:grpSpPr bwMode="auto">
          <a:xfrm>
            <a:off x="4440238" y="3625850"/>
            <a:ext cx="6683375" cy="833438"/>
            <a:chOff x="4440032" y="3625850"/>
            <a:chExt cx="6683581" cy="832924"/>
          </a:xfrm>
        </p:grpSpPr>
        <p:sp>
          <p:nvSpPr>
            <p:cNvPr id="55305" name="TextBox 28"/>
            <p:cNvSpPr txBox="1">
              <a:spLocks noChangeArrowheads="1"/>
            </p:cNvSpPr>
            <p:nvPr/>
          </p:nvSpPr>
          <p:spPr bwMode="auto">
            <a:xfrm>
              <a:off x="5324296" y="3625850"/>
              <a:ext cx="2235269" cy="399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2000" b="1">
                  <a:latin typeface="+mn-lt"/>
                  <a:ea typeface="+mn-ea"/>
                  <a:cs typeface="+mn-ea"/>
                  <a:sym typeface="+mn-lt"/>
                </a:rPr>
                <a:t>要巩固基层党组织</a:t>
              </a:r>
              <a:endParaRPr lang="zh-CN" altLang="en-US" sz="2000" b="1">
                <a:latin typeface="+mn-lt"/>
                <a:ea typeface="+mn-ea"/>
                <a:cs typeface="+mn-ea"/>
                <a:sym typeface="+mn-lt"/>
              </a:endParaRPr>
            </a:p>
          </p:txBody>
        </p:sp>
        <p:sp>
          <p:nvSpPr>
            <p:cNvPr id="55306" name="TextBox 29"/>
            <p:cNvSpPr txBox="1">
              <a:spLocks noChangeArrowheads="1"/>
            </p:cNvSpPr>
            <p:nvPr/>
          </p:nvSpPr>
          <p:spPr bwMode="auto">
            <a:xfrm>
              <a:off x="5362397" y="3995510"/>
              <a:ext cx="5761216" cy="368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a:solidFill>
                    <a:schemeClr val="bg1"/>
                  </a:solidFill>
                  <a:latin typeface="+mn-lt"/>
                  <a:ea typeface="+mn-ea"/>
                  <a:cs typeface="+mn-ea"/>
                  <a:sym typeface="+mn-lt"/>
                </a:rPr>
                <a:t>要巩固基层党组织，做抓基层、打基础的工作。</a:t>
              </a:r>
              <a:endParaRPr lang="en-US" altLang="zh-CN">
                <a:solidFill>
                  <a:schemeClr val="bg1"/>
                </a:solidFill>
                <a:latin typeface="+mn-lt"/>
                <a:ea typeface="+mn-ea"/>
                <a:cs typeface="+mn-ea"/>
                <a:sym typeface="+mn-lt"/>
              </a:endParaRPr>
            </a:p>
          </p:txBody>
        </p:sp>
        <p:grpSp>
          <p:nvGrpSpPr>
            <p:cNvPr id="56" name="组合 55"/>
            <p:cNvGrpSpPr/>
            <p:nvPr/>
          </p:nvGrpSpPr>
          <p:grpSpPr>
            <a:xfrm>
              <a:off x="4440032" y="3689866"/>
              <a:ext cx="768908" cy="768908"/>
              <a:chOff x="3405766" y="2600174"/>
              <a:chExt cx="864096" cy="864096"/>
            </a:xfrm>
            <a:solidFill>
              <a:schemeClr val="bg1"/>
            </a:solidFill>
          </p:grpSpPr>
          <p:sp>
            <p:nvSpPr>
              <p:cNvPr id="57" name="椭圆 56"/>
              <p:cNvSpPr/>
              <p:nvPr/>
            </p:nvSpPr>
            <p:spPr bwMode="auto">
              <a:xfrm>
                <a:off x="3405766" y="2600174"/>
                <a:ext cx="864096" cy="864096"/>
              </a:xfrm>
              <a:prstGeom prst="ellipse">
                <a:avLst/>
              </a:prstGeom>
              <a:solidFill>
                <a:schemeClr val="bg1"/>
              </a:solidFill>
              <a:ln w="38100" cap="flat" cmpd="sng" algn="ctr">
                <a:solidFill>
                  <a:schemeClr val="accent3"/>
                </a:solidFill>
                <a:prstDash val="solid"/>
                <a:round/>
                <a:headEnd type="none" w="med" len="med"/>
                <a:tailEnd type="none" w="med" len="med"/>
              </a:ln>
              <a:effectLst>
                <a:outerShdw blurRad="63500" sx="102000" sy="102000" algn="ctr" rotWithShape="0">
                  <a:prstClr val="black">
                    <a:alpha val="40000"/>
                  </a:prstClr>
                </a:outerShdw>
              </a:effectLst>
            </p:spPr>
            <p:txBody>
              <a:bodyPr/>
              <a:lstStyle/>
              <a:p>
                <a:pPr eaLnBrk="1" hangingPunct="1">
                  <a:buFont typeface="Arial" panose="020B0604020202020204" pitchFamily="34" charset="0"/>
                  <a:buNone/>
                  <a:defRPr/>
                </a:pPr>
                <a:endParaRPr lang="zh-CN" altLang="en-US" sz="1600" noProof="1">
                  <a:solidFill>
                    <a:schemeClr val="bg2"/>
                  </a:solidFill>
                  <a:latin typeface="+mn-lt"/>
                  <a:ea typeface="+mn-ea"/>
                  <a:cs typeface="+mn-ea"/>
                  <a:sym typeface="+mn-lt"/>
                </a:endParaRPr>
              </a:p>
            </p:txBody>
          </p:sp>
          <p:sp>
            <p:nvSpPr>
              <p:cNvPr id="58" name="TextBox 36"/>
              <p:cNvSpPr txBox="1"/>
              <p:nvPr/>
            </p:nvSpPr>
            <p:spPr>
              <a:xfrm>
                <a:off x="3611154" y="2708804"/>
                <a:ext cx="463332" cy="657168"/>
              </a:xfrm>
              <a:prstGeom prst="rect">
                <a:avLst/>
              </a:prstGeom>
              <a:noFill/>
            </p:spPr>
            <p:txBody>
              <a:bodyPr wrap="none">
                <a:spAutoFit/>
              </a:bodyPr>
              <a:lstStyle/>
              <a:p>
                <a:pPr eaLnBrk="1" hangingPunct="1">
                  <a:defRPr/>
                </a:pPr>
                <a:r>
                  <a:rPr lang="en-US" altLang="zh-CN" sz="3200" noProof="1">
                    <a:solidFill>
                      <a:schemeClr val="bg2"/>
                    </a:solidFill>
                    <a:latin typeface="+mn-lt"/>
                    <a:ea typeface="+mn-ea"/>
                    <a:cs typeface="+mn-ea"/>
                    <a:sym typeface="+mn-lt"/>
                  </a:rPr>
                  <a:t>2</a:t>
                </a:r>
                <a:endParaRPr lang="zh-CN" altLang="en-US" sz="3200" noProof="1">
                  <a:solidFill>
                    <a:schemeClr val="bg2"/>
                  </a:solidFill>
                  <a:latin typeface="+mn-lt"/>
                  <a:ea typeface="+mn-ea"/>
                  <a:cs typeface="+mn-ea"/>
                  <a:sym typeface="+mn-lt"/>
                </a:endParaRPr>
              </a:p>
            </p:txBody>
          </p:sp>
        </p:grpSp>
      </p:grpSp>
      <p:grpSp>
        <p:nvGrpSpPr>
          <p:cNvPr id="6" name="组合 5"/>
          <p:cNvGrpSpPr/>
          <p:nvPr/>
        </p:nvGrpSpPr>
        <p:grpSpPr bwMode="auto">
          <a:xfrm>
            <a:off x="3914775" y="4918075"/>
            <a:ext cx="7404100" cy="955675"/>
            <a:chOff x="3914340" y="4918075"/>
            <a:chExt cx="7404535" cy="955675"/>
          </a:xfrm>
        </p:grpSpPr>
        <p:sp>
          <p:nvSpPr>
            <p:cNvPr id="55307" name="TextBox 30"/>
            <p:cNvSpPr txBox="1">
              <a:spLocks noChangeArrowheads="1"/>
            </p:cNvSpPr>
            <p:nvPr/>
          </p:nvSpPr>
          <p:spPr bwMode="auto">
            <a:xfrm>
              <a:off x="4784341" y="4918075"/>
              <a:ext cx="2236919"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2000" b="1">
                  <a:latin typeface="+mn-lt"/>
                  <a:ea typeface="+mn-ea"/>
                  <a:cs typeface="+mn-ea"/>
                  <a:sym typeface="+mn-lt"/>
                </a:rPr>
                <a:t>切实履行执纪责任</a:t>
              </a:r>
              <a:endParaRPr lang="zh-CN" altLang="en-US" sz="2000" b="1">
                <a:latin typeface="+mn-lt"/>
                <a:ea typeface="+mn-ea"/>
                <a:cs typeface="+mn-ea"/>
                <a:sym typeface="+mn-lt"/>
              </a:endParaRPr>
            </a:p>
          </p:txBody>
        </p:sp>
        <p:sp>
          <p:nvSpPr>
            <p:cNvPr id="55308" name="TextBox 31"/>
            <p:cNvSpPr txBox="1">
              <a:spLocks noChangeArrowheads="1"/>
            </p:cNvSpPr>
            <p:nvPr/>
          </p:nvSpPr>
          <p:spPr bwMode="auto">
            <a:xfrm>
              <a:off x="4830382" y="5227638"/>
              <a:ext cx="648849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a:solidFill>
                    <a:schemeClr val="bg1"/>
                  </a:solidFill>
                  <a:latin typeface="+mn-lt"/>
                  <a:ea typeface="+mn-ea"/>
                  <a:cs typeface="+mn-ea"/>
                  <a:sym typeface="+mn-lt"/>
                </a:rPr>
                <a:t>对违反党纪政纪，特别是对违反党的政治纪律的党员干部必须严厉批评、严肃查处，绝不留情。</a:t>
              </a:r>
              <a:endParaRPr lang="en-US" altLang="zh-CN">
                <a:solidFill>
                  <a:schemeClr val="bg1"/>
                </a:solidFill>
                <a:latin typeface="+mn-lt"/>
                <a:ea typeface="+mn-ea"/>
                <a:cs typeface="+mn-ea"/>
                <a:sym typeface="+mn-lt"/>
              </a:endParaRPr>
            </a:p>
          </p:txBody>
        </p:sp>
        <p:grpSp>
          <p:nvGrpSpPr>
            <p:cNvPr id="59" name="组合 58"/>
            <p:cNvGrpSpPr/>
            <p:nvPr/>
          </p:nvGrpSpPr>
          <p:grpSpPr>
            <a:xfrm>
              <a:off x="3914340" y="5063962"/>
              <a:ext cx="768908" cy="768908"/>
              <a:chOff x="2937714" y="4911120"/>
              <a:chExt cx="864096" cy="864096"/>
            </a:xfrm>
            <a:solidFill>
              <a:schemeClr val="bg2"/>
            </a:solidFill>
          </p:grpSpPr>
          <p:sp>
            <p:nvSpPr>
              <p:cNvPr id="60" name="椭圆 59"/>
              <p:cNvSpPr/>
              <p:nvPr/>
            </p:nvSpPr>
            <p:spPr bwMode="auto">
              <a:xfrm>
                <a:off x="2937714" y="4911120"/>
                <a:ext cx="864096" cy="864096"/>
              </a:xfrm>
              <a:prstGeom prst="ellipse">
                <a:avLst/>
              </a:prstGeom>
              <a:solidFill>
                <a:schemeClr val="bg1"/>
              </a:solidFill>
              <a:ln w="38100" cap="flat" cmpd="sng" algn="ctr">
                <a:solidFill>
                  <a:schemeClr val="accent3"/>
                </a:solidFill>
                <a:prstDash val="solid"/>
                <a:round/>
                <a:headEnd type="none" w="med" len="med"/>
                <a:tailEnd type="none" w="med" len="med"/>
              </a:ln>
              <a:effectLst>
                <a:outerShdw blurRad="63500" sx="102000" sy="102000" algn="ctr" rotWithShape="0">
                  <a:prstClr val="black">
                    <a:alpha val="40000"/>
                  </a:prstClr>
                </a:outerShdw>
              </a:effectLst>
            </p:spPr>
            <p:txBody>
              <a:bodyPr/>
              <a:lstStyle/>
              <a:p>
                <a:pPr eaLnBrk="1" hangingPunct="1">
                  <a:buFont typeface="Arial" panose="020B0604020202020204" pitchFamily="34" charset="0"/>
                  <a:buNone/>
                  <a:defRPr/>
                </a:pPr>
                <a:endParaRPr lang="zh-CN" altLang="en-US" sz="1600" noProof="1">
                  <a:solidFill>
                    <a:schemeClr val="bg2"/>
                  </a:solidFill>
                  <a:latin typeface="+mn-lt"/>
                  <a:ea typeface="+mn-ea"/>
                  <a:cs typeface="+mn-ea"/>
                  <a:sym typeface="+mn-lt"/>
                </a:endParaRPr>
              </a:p>
            </p:txBody>
          </p:sp>
          <p:sp>
            <p:nvSpPr>
              <p:cNvPr id="61" name="TextBox 38"/>
              <p:cNvSpPr txBox="1"/>
              <p:nvPr/>
            </p:nvSpPr>
            <p:spPr>
              <a:xfrm>
                <a:off x="3137897" y="5032135"/>
                <a:ext cx="463332" cy="657168"/>
              </a:xfrm>
              <a:prstGeom prst="rect">
                <a:avLst/>
              </a:prstGeom>
              <a:noFill/>
            </p:spPr>
            <p:txBody>
              <a:bodyPr wrap="none">
                <a:spAutoFit/>
              </a:bodyPr>
              <a:lstStyle/>
              <a:p>
                <a:pPr eaLnBrk="1" hangingPunct="1">
                  <a:defRPr/>
                </a:pPr>
                <a:r>
                  <a:rPr lang="en-US" altLang="zh-CN" sz="3200" noProof="1">
                    <a:solidFill>
                      <a:schemeClr val="bg2"/>
                    </a:solidFill>
                    <a:latin typeface="+mn-lt"/>
                    <a:ea typeface="+mn-ea"/>
                    <a:cs typeface="+mn-ea"/>
                    <a:sym typeface="+mn-lt"/>
                  </a:rPr>
                  <a:t>3</a:t>
                </a:r>
                <a:endParaRPr lang="zh-CN" altLang="en-US" sz="3200" noProof="1">
                  <a:solidFill>
                    <a:schemeClr val="bg2"/>
                  </a:solidFill>
                  <a:latin typeface="+mn-lt"/>
                  <a:ea typeface="+mn-ea"/>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301"/>
                                        </p:tgtEl>
                                        <p:attrNameLst>
                                          <p:attrName>style.visibility</p:attrName>
                                        </p:attrNameLst>
                                      </p:cBhvr>
                                      <p:to>
                                        <p:strVal val="visible"/>
                                      </p:to>
                                    </p:set>
                                    <p:anim calcmode="lin" valueType="num">
                                      <p:cBhvr>
                                        <p:cTn id="7" dur="500" fill="hold"/>
                                        <p:tgtEl>
                                          <p:spTgt spid="5530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5301"/>
                                        </p:tgtEl>
                                        <p:attrNameLst>
                                          <p:attrName>ppt_y</p:attrName>
                                        </p:attrNameLst>
                                      </p:cBhvr>
                                      <p:tavLst>
                                        <p:tav tm="0">
                                          <p:val>
                                            <p:strVal val="#ppt_y"/>
                                          </p:val>
                                        </p:tav>
                                        <p:tav tm="100000">
                                          <p:val>
                                            <p:strVal val="#ppt_y"/>
                                          </p:val>
                                        </p:tav>
                                      </p:tavLst>
                                    </p:anim>
                                    <p:anim calcmode="lin" valueType="num">
                                      <p:cBhvr>
                                        <p:cTn id="9" dur="500" fill="hold"/>
                                        <p:tgtEl>
                                          <p:spTgt spid="5530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530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5301"/>
                                        </p:tgtEl>
                                      </p:cBhvr>
                                    </p:animEffect>
                                  </p:childTnLst>
                                </p:cTn>
                              </p:par>
                            </p:childTnLst>
                          </p:cTn>
                        </p:par>
                        <p:par>
                          <p:cTn id="12" fill="hold">
                            <p:stCondLst>
                              <p:cond delay="1750"/>
                            </p:stCondLst>
                            <p:childTnLst>
                              <p:par>
                                <p:cTn id="13" presetID="31"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ppt_w</p:attrName>
                                        </p:attrNameLst>
                                      </p:cBhvr>
                                      <p:tavLst>
                                        <p:tav tm="0">
                                          <p:val>
                                            <p:fltVal val="0"/>
                                          </p:val>
                                        </p:tav>
                                        <p:tav tm="100000">
                                          <p:val>
                                            <p:strVal val="#ppt_w"/>
                                          </p:val>
                                        </p:tav>
                                      </p:tavLst>
                                    </p:anim>
                                    <p:anim calcmode="lin" valueType="num">
                                      <p:cBhvr>
                                        <p:cTn id="16" dur="1000" fill="hold"/>
                                        <p:tgtEl>
                                          <p:spTgt spid="3"/>
                                        </p:tgtEl>
                                        <p:attrNameLst>
                                          <p:attrName>ppt_h</p:attrName>
                                        </p:attrNameLst>
                                      </p:cBhvr>
                                      <p:tavLst>
                                        <p:tav tm="0">
                                          <p:val>
                                            <p:fltVal val="0"/>
                                          </p:val>
                                        </p:tav>
                                        <p:tav tm="100000">
                                          <p:val>
                                            <p:strVal val="#ppt_h"/>
                                          </p:val>
                                        </p:tav>
                                      </p:tavLst>
                                    </p:anim>
                                    <p:anim calcmode="lin" valueType="num">
                                      <p:cBhvr>
                                        <p:cTn id="17" dur="1000" fill="hold"/>
                                        <p:tgtEl>
                                          <p:spTgt spid="3"/>
                                        </p:tgtEl>
                                        <p:attrNameLst>
                                          <p:attrName>style.rotation</p:attrName>
                                        </p:attrNameLst>
                                      </p:cBhvr>
                                      <p:tavLst>
                                        <p:tav tm="0">
                                          <p:val>
                                            <p:fltVal val="90"/>
                                          </p:val>
                                        </p:tav>
                                        <p:tav tm="100000">
                                          <p:val>
                                            <p:fltVal val="0"/>
                                          </p:val>
                                        </p:tav>
                                      </p:tavLst>
                                    </p:anim>
                                    <p:animEffect transition="in" filter="fade">
                                      <p:cBhvr>
                                        <p:cTn id="18" dur="1000"/>
                                        <p:tgtEl>
                                          <p:spTgt spid="3"/>
                                        </p:tgtEl>
                                      </p:cBhvr>
                                    </p:animEffect>
                                  </p:childTnLst>
                                </p:cTn>
                              </p:par>
                            </p:childTnLst>
                          </p:cTn>
                        </p:par>
                        <p:par>
                          <p:cTn id="19" fill="hold">
                            <p:stCondLst>
                              <p:cond delay="2750"/>
                            </p:stCondLst>
                            <p:childTnLst>
                              <p:par>
                                <p:cTn id="20" presetID="2" presetClass="entr" presetSubtype="2"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childTnLst>
                          </p:cTn>
                        </p:par>
                        <p:par>
                          <p:cTn id="24" fill="hold">
                            <p:stCondLst>
                              <p:cond delay="3250"/>
                            </p:stCondLst>
                            <p:childTnLst>
                              <p:par>
                                <p:cTn id="25" presetID="2" presetClass="entr" presetSubtype="2"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1+#ppt_w/2"/>
                                          </p:val>
                                        </p:tav>
                                        <p:tav tm="100000">
                                          <p:val>
                                            <p:strVal val="#ppt_x"/>
                                          </p:val>
                                        </p:tav>
                                      </p:tavLst>
                                    </p:anim>
                                    <p:anim calcmode="lin" valueType="num">
                                      <p:cBhvr additive="base">
                                        <p:cTn id="28" dur="500" fill="hold"/>
                                        <p:tgtEl>
                                          <p:spTgt spid="5"/>
                                        </p:tgtEl>
                                        <p:attrNameLst>
                                          <p:attrName>ppt_y</p:attrName>
                                        </p:attrNameLst>
                                      </p:cBhvr>
                                      <p:tavLst>
                                        <p:tav tm="0">
                                          <p:val>
                                            <p:strVal val="#ppt_y"/>
                                          </p:val>
                                        </p:tav>
                                        <p:tav tm="100000">
                                          <p:val>
                                            <p:strVal val="#ppt_y"/>
                                          </p:val>
                                        </p:tav>
                                      </p:tavLst>
                                    </p:anim>
                                  </p:childTnLst>
                                </p:cTn>
                              </p:par>
                            </p:childTnLst>
                          </p:cTn>
                        </p:par>
                        <p:par>
                          <p:cTn id="29" fill="hold">
                            <p:stCondLst>
                              <p:cond delay="3750"/>
                            </p:stCondLst>
                            <p:childTnLst>
                              <p:par>
                                <p:cTn id="30" presetID="2" presetClass="entr" presetSubtype="2"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1+#ppt_w/2"/>
                                          </p:val>
                                        </p:tav>
                                        <p:tav tm="100000">
                                          <p:val>
                                            <p:strVal val="#ppt_x"/>
                                          </p:val>
                                        </p:tav>
                                      </p:tavLst>
                                    </p:anim>
                                    <p:anim calcmode="lin" valueType="num">
                                      <p:cBhvr additive="base">
                                        <p:cTn id="33"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extBox 54"/>
          <p:cNvSpPr txBox="1">
            <a:spLocks noChangeArrowheads="1"/>
          </p:cNvSpPr>
          <p:nvPr/>
        </p:nvSpPr>
        <p:spPr bwMode="auto">
          <a:xfrm>
            <a:off x="947738" y="200025"/>
            <a:ext cx="113426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en-US" altLang="zh-CN" sz="2800" smtClean="0">
                <a:latin typeface="+mn-lt"/>
                <a:ea typeface="+mn-ea"/>
                <a:cs typeface="+mn-ea"/>
                <a:sym typeface="+mn-lt"/>
              </a:rPr>
              <a:t>3.3 </a:t>
            </a:r>
            <a:r>
              <a:rPr lang="zh-CN" altLang="en-US" sz="2800" smtClean="0">
                <a:latin typeface="+mn-lt"/>
                <a:ea typeface="+mn-ea"/>
                <a:cs typeface="+mn-ea"/>
                <a:sym typeface="+mn-lt"/>
              </a:rPr>
              <a:t>严肃作风建设，踏实“从严治党”落地之根</a:t>
            </a:r>
            <a:endParaRPr lang="zh-CN" altLang="en-US" sz="2800" smtClean="0">
              <a:latin typeface="+mn-lt"/>
              <a:ea typeface="+mn-ea"/>
              <a:cs typeface="+mn-ea"/>
              <a:sym typeface="+mn-lt"/>
            </a:endParaRPr>
          </a:p>
        </p:txBody>
      </p:sp>
      <p:sp>
        <p:nvSpPr>
          <p:cNvPr id="57346" name="Line 8"/>
          <p:cNvSpPr>
            <a:spLocks noChangeShapeType="1"/>
          </p:cNvSpPr>
          <p:nvPr/>
        </p:nvSpPr>
        <p:spPr bwMode="auto">
          <a:xfrm>
            <a:off x="1033463" y="703263"/>
            <a:ext cx="9737725" cy="0"/>
          </a:xfrm>
          <a:prstGeom prst="line">
            <a:avLst/>
          </a:prstGeom>
          <a:noFill/>
          <a:ln w="12700">
            <a:solidFill>
              <a:schemeClr val="tx2"/>
            </a:solidFill>
            <a:prstDash val="dash"/>
            <a:miter lim="800000"/>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grpSp>
        <p:nvGrpSpPr>
          <p:cNvPr id="3" name="组合 2"/>
          <p:cNvGrpSpPr/>
          <p:nvPr/>
        </p:nvGrpSpPr>
        <p:grpSpPr bwMode="auto">
          <a:xfrm>
            <a:off x="0" y="1198563"/>
            <a:ext cx="11799888" cy="4875212"/>
            <a:chOff x="0" y="1198563"/>
            <a:chExt cx="11799888" cy="4875212"/>
          </a:xfrm>
        </p:grpSpPr>
        <p:sp>
          <p:nvSpPr>
            <p:cNvPr id="74" name="AutoShape 10"/>
            <p:cNvSpPr>
              <a:spLocks noChangeArrowheads="1"/>
            </p:cNvSpPr>
            <p:nvPr/>
          </p:nvSpPr>
          <p:spPr bwMode="auto">
            <a:xfrm rot="16200000">
              <a:off x="5268912" y="-1849437"/>
              <a:ext cx="1262063" cy="11799888"/>
            </a:xfrm>
            <a:prstGeom prst="downArrow">
              <a:avLst>
                <a:gd name="adj1" fmla="val 49065"/>
                <a:gd name="adj2" fmla="val 44827"/>
              </a:avLst>
            </a:prstGeom>
            <a:solidFill>
              <a:schemeClr val="bg1">
                <a:lumMod val="20000"/>
                <a:lumOff val="80000"/>
              </a:schemeClr>
            </a:solidFill>
            <a:ln w="9525" cap="flat">
              <a:solidFill>
                <a:schemeClr val="bg1">
                  <a:lumMod val="60000"/>
                  <a:lumOff val="40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3200" noProof="1">
                <a:solidFill>
                  <a:schemeClr val="accent2"/>
                </a:solidFill>
                <a:cs typeface="+mn-ea"/>
                <a:sym typeface="+mn-lt"/>
              </a:endParaRPr>
            </a:p>
          </p:txBody>
        </p:sp>
        <p:grpSp>
          <p:nvGrpSpPr>
            <p:cNvPr id="60422" name="组合 1"/>
            <p:cNvGrpSpPr/>
            <p:nvPr/>
          </p:nvGrpSpPr>
          <p:grpSpPr bwMode="auto">
            <a:xfrm>
              <a:off x="1301750" y="3362325"/>
              <a:ext cx="1462088" cy="1462088"/>
              <a:chOff x="1301997" y="3362385"/>
              <a:chExt cx="1461298" cy="1461802"/>
            </a:xfrm>
          </p:grpSpPr>
          <p:sp>
            <p:nvSpPr>
              <p:cNvPr id="78" name="Oval 8"/>
              <p:cNvSpPr>
                <a:spLocks noChangeArrowheads="1"/>
              </p:cNvSpPr>
              <p:nvPr/>
            </p:nvSpPr>
            <p:spPr bwMode="auto">
              <a:xfrm>
                <a:off x="1301997" y="3362385"/>
                <a:ext cx="1461298" cy="1461802"/>
              </a:xfrm>
              <a:prstGeom prst="ellipse">
                <a:avLst/>
              </a:prstGeom>
              <a:solidFill>
                <a:schemeClr val="bg1"/>
              </a:solidFill>
              <a:ln w="38100" cap="flat" cmpd="sng" algn="ctr">
                <a:solidFill>
                  <a:schemeClr val="accent3"/>
                </a:solidFill>
                <a:prstDash val="solid"/>
                <a:round/>
                <a:headEnd type="none" w="med" len="med"/>
                <a:tailEnd type="none" w="med" len="med"/>
              </a:ln>
              <a:effectLst>
                <a:outerShdw blurRad="63500" sx="102000" sy="102000" algn="ctr" rotWithShape="0">
                  <a:prstClr val="black">
                    <a:alpha val="40000"/>
                  </a:prstClr>
                </a:outerShdw>
              </a:effectLst>
            </p:spPr>
            <p:txBody>
              <a:bodyPr/>
              <a:lstStyle/>
              <a:p>
                <a:pPr eaLnBrk="1" hangingPunct="1">
                  <a:defRPr/>
                </a:pPr>
                <a:endParaRPr lang="zh-CN" altLang="en-US" sz="1600" noProof="1">
                  <a:solidFill>
                    <a:schemeClr val="bg2"/>
                  </a:solidFill>
                  <a:latin typeface="+mn-lt"/>
                  <a:ea typeface="+mn-ea"/>
                  <a:cs typeface="+mn-ea"/>
                  <a:sym typeface="+mn-lt"/>
                </a:endParaRPr>
              </a:p>
            </p:txBody>
          </p:sp>
          <p:sp>
            <p:nvSpPr>
              <p:cNvPr id="79" name="Text Box 9"/>
              <p:cNvSpPr txBox="1">
                <a:spLocks noChangeArrowheads="1"/>
              </p:cNvSpPr>
              <p:nvPr/>
            </p:nvSpPr>
            <p:spPr bwMode="auto">
              <a:xfrm>
                <a:off x="1338490" y="3733787"/>
                <a:ext cx="1369272" cy="665033"/>
              </a:xfrm>
              <a:prstGeom prst="rect">
                <a:avLst/>
              </a:prstGeom>
              <a:noFill/>
              <a:ln w="38100"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ctr">
                  <a:defRPr sz="2000" b="1">
                    <a:solidFill>
                      <a:schemeClr val="bg2"/>
                    </a:solidFill>
                    <a:latin typeface="+mj-ea"/>
                    <a:ea typeface="+mj-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zh-CN" altLang="en-US" noProof="1">
                    <a:latin typeface="+mn-lt"/>
                    <a:ea typeface="+mn-ea"/>
                    <a:cs typeface="+mn-ea"/>
                    <a:sym typeface="+mn-lt"/>
                  </a:rPr>
                  <a:t>健全责权统一制度</a:t>
                </a:r>
                <a:endParaRPr lang="zh-CN" altLang="en-US" noProof="1">
                  <a:latin typeface="+mn-lt"/>
                  <a:ea typeface="+mn-ea"/>
                  <a:cs typeface="+mn-ea"/>
                  <a:sym typeface="+mn-lt"/>
                </a:endParaRPr>
              </a:p>
            </p:txBody>
          </p:sp>
        </p:grpSp>
        <p:grpSp>
          <p:nvGrpSpPr>
            <p:cNvPr id="60423" name="组合 3"/>
            <p:cNvGrpSpPr/>
            <p:nvPr/>
          </p:nvGrpSpPr>
          <p:grpSpPr bwMode="auto">
            <a:xfrm>
              <a:off x="3722688" y="3362325"/>
              <a:ext cx="1460500" cy="1462088"/>
              <a:chOff x="3722415" y="3362387"/>
              <a:chExt cx="1461298" cy="1461802"/>
            </a:xfrm>
          </p:grpSpPr>
          <p:sp>
            <p:nvSpPr>
              <p:cNvPr id="75" name="Oval 8"/>
              <p:cNvSpPr>
                <a:spLocks noChangeArrowheads="1"/>
              </p:cNvSpPr>
              <p:nvPr/>
            </p:nvSpPr>
            <p:spPr bwMode="auto">
              <a:xfrm>
                <a:off x="3722415" y="3362387"/>
                <a:ext cx="1461298" cy="1461802"/>
              </a:xfrm>
              <a:prstGeom prst="ellipse">
                <a:avLst/>
              </a:prstGeom>
              <a:solidFill>
                <a:schemeClr val="tx1"/>
              </a:solidFill>
              <a:ln w="38100" cap="flat" cmpd="sng" algn="ctr">
                <a:solidFill>
                  <a:schemeClr val="accent3"/>
                </a:solidFill>
                <a:prstDash val="solid"/>
                <a:round/>
                <a:headEnd type="none" w="med" len="med"/>
                <a:tailEnd type="none" w="med" len="med"/>
              </a:ln>
              <a:effectLst>
                <a:outerShdw blurRad="63500" sx="102000" sy="102000" algn="ctr" rotWithShape="0">
                  <a:prstClr val="black">
                    <a:alpha val="40000"/>
                  </a:prstClr>
                </a:outerShdw>
              </a:effectLst>
            </p:spPr>
            <p:txBody>
              <a:bodyPr/>
              <a:lstStyle/>
              <a:p>
                <a:pPr eaLnBrk="1" hangingPunct="1">
                  <a:defRPr/>
                </a:pPr>
                <a:endParaRPr lang="zh-CN" altLang="en-US" sz="1600" noProof="1">
                  <a:solidFill>
                    <a:schemeClr val="bg2"/>
                  </a:solidFill>
                  <a:latin typeface="+mn-lt"/>
                  <a:ea typeface="+mn-ea"/>
                  <a:cs typeface="+mn-ea"/>
                  <a:sym typeface="+mn-lt"/>
                </a:endParaRPr>
              </a:p>
            </p:txBody>
          </p:sp>
          <p:sp>
            <p:nvSpPr>
              <p:cNvPr id="81" name="Text Box 9"/>
              <p:cNvSpPr txBox="1">
                <a:spLocks noChangeArrowheads="1"/>
              </p:cNvSpPr>
              <p:nvPr/>
            </p:nvSpPr>
            <p:spPr bwMode="auto">
              <a:xfrm>
                <a:off x="3744652" y="3733789"/>
                <a:ext cx="1369173" cy="665033"/>
              </a:xfrm>
              <a:prstGeom prst="rect">
                <a:avLst/>
              </a:prstGeom>
              <a:noFill/>
              <a:ln w="38100"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ctr">
                  <a:defRPr sz="2000" b="1">
                    <a:solidFill>
                      <a:schemeClr val="bg2"/>
                    </a:solidFill>
                    <a:latin typeface="+mj-ea"/>
                    <a:ea typeface="+mj-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zh-CN" altLang="en-US" noProof="1">
                    <a:latin typeface="+mn-lt"/>
                    <a:ea typeface="+mn-ea"/>
                    <a:cs typeface="+mn-ea"/>
                    <a:sym typeface="+mn-lt"/>
                  </a:rPr>
                  <a:t>完善考评激励制度</a:t>
                </a:r>
                <a:endParaRPr lang="zh-CN" altLang="en-US" noProof="1">
                  <a:latin typeface="+mn-lt"/>
                  <a:ea typeface="+mn-ea"/>
                  <a:cs typeface="+mn-ea"/>
                  <a:sym typeface="+mn-lt"/>
                </a:endParaRPr>
              </a:p>
            </p:txBody>
          </p:sp>
        </p:grpSp>
        <p:grpSp>
          <p:nvGrpSpPr>
            <p:cNvPr id="60424" name="组合 5"/>
            <p:cNvGrpSpPr/>
            <p:nvPr/>
          </p:nvGrpSpPr>
          <p:grpSpPr bwMode="auto">
            <a:xfrm>
              <a:off x="6135688" y="3362325"/>
              <a:ext cx="1460500" cy="1462088"/>
              <a:chOff x="6135417" y="3362383"/>
              <a:chExt cx="1461298" cy="1461802"/>
            </a:xfrm>
          </p:grpSpPr>
          <p:sp>
            <p:nvSpPr>
              <p:cNvPr id="76" name="Oval 8"/>
              <p:cNvSpPr>
                <a:spLocks noChangeArrowheads="1"/>
              </p:cNvSpPr>
              <p:nvPr/>
            </p:nvSpPr>
            <p:spPr bwMode="auto">
              <a:xfrm>
                <a:off x="6135417" y="3362383"/>
                <a:ext cx="1461298" cy="1461802"/>
              </a:xfrm>
              <a:prstGeom prst="ellipse">
                <a:avLst/>
              </a:prstGeom>
              <a:solidFill>
                <a:schemeClr val="bg1"/>
              </a:solidFill>
              <a:ln w="38100" cap="flat" cmpd="sng" algn="ctr">
                <a:solidFill>
                  <a:schemeClr val="accent3"/>
                </a:solidFill>
                <a:prstDash val="solid"/>
                <a:round/>
                <a:headEnd type="none" w="med" len="med"/>
                <a:tailEnd type="none" w="med" len="med"/>
              </a:ln>
              <a:effectLst>
                <a:outerShdw blurRad="63500" sx="102000" sy="102000" algn="ctr" rotWithShape="0">
                  <a:prstClr val="black">
                    <a:alpha val="40000"/>
                  </a:prstClr>
                </a:outerShdw>
              </a:effectLst>
            </p:spPr>
            <p:txBody>
              <a:bodyPr/>
              <a:lstStyle/>
              <a:p>
                <a:pPr eaLnBrk="1" hangingPunct="1">
                  <a:defRPr/>
                </a:pPr>
                <a:endParaRPr lang="zh-CN" altLang="en-US" sz="1600" noProof="1">
                  <a:solidFill>
                    <a:schemeClr val="bg2"/>
                  </a:solidFill>
                  <a:latin typeface="+mn-lt"/>
                  <a:ea typeface="+mn-ea"/>
                  <a:cs typeface="+mn-ea"/>
                  <a:sym typeface="+mn-lt"/>
                </a:endParaRPr>
              </a:p>
            </p:txBody>
          </p:sp>
          <p:sp>
            <p:nvSpPr>
              <p:cNvPr id="82" name="Text Box 9"/>
              <p:cNvSpPr txBox="1">
                <a:spLocks noChangeArrowheads="1"/>
              </p:cNvSpPr>
              <p:nvPr/>
            </p:nvSpPr>
            <p:spPr bwMode="auto">
              <a:xfrm>
                <a:off x="6164008" y="3733785"/>
                <a:ext cx="1367584" cy="665033"/>
              </a:xfrm>
              <a:prstGeom prst="rect">
                <a:avLst/>
              </a:prstGeom>
              <a:noFill/>
              <a:ln w="38100"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ctr">
                  <a:defRPr sz="2000" b="1">
                    <a:solidFill>
                      <a:schemeClr val="bg2"/>
                    </a:solidFill>
                    <a:latin typeface="+mj-ea"/>
                    <a:ea typeface="+mj-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zh-CN" altLang="en-US" noProof="1">
                    <a:latin typeface="+mn-lt"/>
                    <a:ea typeface="+mn-ea"/>
                    <a:cs typeface="+mn-ea"/>
                    <a:sym typeface="+mn-lt"/>
                  </a:rPr>
                  <a:t>完善强化监督机制</a:t>
                </a:r>
                <a:endParaRPr lang="zh-CN" altLang="en-US" noProof="1">
                  <a:latin typeface="+mn-lt"/>
                  <a:ea typeface="+mn-ea"/>
                  <a:cs typeface="+mn-ea"/>
                  <a:sym typeface="+mn-lt"/>
                </a:endParaRPr>
              </a:p>
            </p:txBody>
          </p:sp>
        </p:grpSp>
        <p:grpSp>
          <p:nvGrpSpPr>
            <p:cNvPr id="60425" name="组合 9"/>
            <p:cNvGrpSpPr/>
            <p:nvPr/>
          </p:nvGrpSpPr>
          <p:grpSpPr bwMode="auto">
            <a:xfrm>
              <a:off x="8545513" y="3362325"/>
              <a:ext cx="1460500" cy="1462088"/>
              <a:chOff x="8544909" y="3362388"/>
              <a:chExt cx="1461300" cy="1461802"/>
            </a:xfrm>
          </p:grpSpPr>
          <p:sp>
            <p:nvSpPr>
              <p:cNvPr id="77" name="Oval 8"/>
              <p:cNvSpPr>
                <a:spLocks noChangeArrowheads="1"/>
              </p:cNvSpPr>
              <p:nvPr/>
            </p:nvSpPr>
            <p:spPr bwMode="auto">
              <a:xfrm>
                <a:off x="8544909" y="3362388"/>
                <a:ext cx="1461300" cy="1461802"/>
              </a:xfrm>
              <a:prstGeom prst="ellipse">
                <a:avLst/>
              </a:prstGeom>
              <a:solidFill>
                <a:schemeClr val="tx1"/>
              </a:solidFill>
              <a:ln w="38100" cap="flat" cmpd="sng" algn="ctr">
                <a:solidFill>
                  <a:schemeClr val="accent3"/>
                </a:solidFill>
                <a:prstDash val="solid"/>
                <a:round/>
                <a:headEnd type="none" w="med" len="med"/>
                <a:tailEnd type="none" w="med" len="med"/>
              </a:ln>
              <a:effectLst>
                <a:outerShdw blurRad="63500" sx="102000" sy="102000" algn="ctr" rotWithShape="0">
                  <a:prstClr val="black">
                    <a:alpha val="40000"/>
                  </a:prstClr>
                </a:outerShdw>
              </a:effectLst>
            </p:spPr>
            <p:txBody>
              <a:bodyPr/>
              <a:lstStyle/>
              <a:p>
                <a:pPr eaLnBrk="1" hangingPunct="1">
                  <a:defRPr/>
                </a:pPr>
                <a:endParaRPr lang="zh-CN" altLang="en-US" sz="1600" noProof="1">
                  <a:solidFill>
                    <a:schemeClr val="bg2"/>
                  </a:solidFill>
                  <a:latin typeface="+mn-lt"/>
                  <a:ea typeface="+mn-ea"/>
                  <a:cs typeface="+mn-ea"/>
                  <a:sym typeface="+mn-lt"/>
                </a:endParaRPr>
              </a:p>
            </p:txBody>
          </p:sp>
          <p:sp>
            <p:nvSpPr>
              <p:cNvPr id="83" name="Text Box 9"/>
              <p:cNvSpPr txBox="1">
                <a:spLocks noChangeArrowheads="1"/>
              </p:cNvSpPr>
              <p:nvPr/>
            </p:nvSpPr>
            <p:spPr bwMode="auto">
              <a:xfrm>
                <a:off x="8606855" y="3733790"/>
                <a:ext cx="1367587" cy="665033"/>
              </a:xfrm>
              <a:prstGeom prst="rect">
                <a:avLst/>
              </a:prstGeom>
              <a:noFill/>
              <a:ln w="38100"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ctr">
                  <a:defRPr sz="2000" b="1">
                    <a:solidFill>
                      <a:schemeClr val="bg2"/>
                    </a:solidFill>
                    <a:latin typeface="+mj-ea"/>
                    <a:ea typeface="+mj-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zh-CN" altLang="en-US" noProof="1">
                    <a:latin typeface="+mn-lt"/>
                    <a:ea typeface="+mn-ea"/>
                    <a:cs typeface="+mn-ea"/>
                    <a:sym typeface="+mn-lt"/>
                  </a:rPr>
                  <a:t>健全党内政治生活</a:t>
                </a:r>
                <a:endParaRPr lang="zh-CN" altLang="en-US" noProof="1">
                  <a:latin typeface="+mn-lt"/>
                  <a:ea typeface="+mn-ea"/>
                  <a:cs typeface="+mn-ea"/>
                  <a:sym typeface="+mn-lt"/>
                </a:endParaRPr>
              </a:p>
            </p:txBody>
          </p:sp>
        </p:grpSp>
        <p:sp>
          <p:nvSpPr>
            <p:cNvPr id="57362" name="文本框 83"/>
            <p:cNvSpPr txBox="1">
              <a:spLocks noChangeArrowheads="1"/>
            </p:cNvSpPr>
            <p:nvPr/>
          </p:nvSpPr>
          <p:spPr bwMode="auto">
            <a:xfrm>
              <a:off x="833438" y="2152650"/>
              <a:ext cx="37115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sz="1600">
                  <a:solidFill>
                    <a:schemeClr val="bg1"/>
                  </a:solidFill>
                  <a:latin typeface="+mn-lt"/>
                  <a:ea typeface="+mn-ea"/>
                  <a:cs typeface="+mn-ea"/>
                  <a:sym typeface="+mn-lt"/>
                </a:rPr>
                <a:t>健全责权统一的责任制度，把干部作风建设纳入工作目标管理的整体框架中，一道部署、一起落实、一并考察；</a:t>
              </a:r>
              <a:endParaRPr lang="en-US" altLang="zh-CN" sz="1600">
                <a:solidFill>
                  <a:schemeClr val="bg1"/>
                </a:solidFill>
                <a:latin typeface="+mn-lt"/>
                <a:ea typeface="+mn-ea"/>
                <a:cs typeface="+mn-ea"/>
                <a:sym typeface="+mn-lt"/>
              </a:endParaRPr>
            </a:p>
          </p:txBody>
        </p:sp>
        <p:sp>
          <p:nvSpPr>
            <p:cNvPr id="57363" name="文本框 85"/>
            <p:cNvSpPr txBox="1">
              <a:spLocks noChangeArrowheads="1"/>
            </p:cNvSpPr>
            <p:nvPr/>
          </p:nvSpPr>
          <p:spPr bwMode="auto">
            <a:xfrm>
              <a:off x="5981700" y="2170113"/>
              <a:ext cx="370046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sz="1600">
                  <a:solidFill>
                    <a:schemeClr val="bg1"/>
                  </a:solidFill>
                  <a:latin typeface="+mn-lt"/>
                  <a:ea typeface="+mn-ea"/>
                  <a:cs typeface="+mn-ea"/>
                  <a:sym typeface="+mn-lt"/>
                </a:rPr>
                <a:t>完善和强化监督机制，充分发挥党内监督、法律监督、群众监督、舆论监督的作用，形成有效监督的合力；</a:t>
              </a:r>
              <a:endParaRPr lang="en-US" altLang="zh-CN" sz="1600">
                <a:solidFill>
                  <a:schemeClr val="bg1"/>
                </a:solidFill>
                <a:latin typeface="+mn-lt"/>
                <a:ea typeface="+mn-ea"/>
                <a:cs typeface="+mn-ea"/>
                <a:sym typeface="+mn-lt"/>
              </a:endParaRPr>
            </a:p>
          </p:txBody>
        </p:sp>
        <p:sp>
          <p:nvSpPr>
            <p:cNvPr id="57364" name="文本框 87"/>
            <p:cNvSpPr txBox="1">
              <a:spLocks noChangeArrowheads="1"/>
            </p:cNvSpPr>
            <p:nvPr/>
          </p:nvSpPr>
          <p:spPr bwMode="auto">
            <a:xfrm>
              <a:off x="3508375" y="5243513"/>
              <a:ext cx="33020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sz="1600">
                  <a:solidFill>
                    <a:schemeClr val="bg1"/>
                  </a:solidFill>
                  <a:latin typeface="+mn-lt"/>
                  <a:ea typeface="+mn-ea"/>
                  <a:cs typeface="+mn-ea"/>
                  <a:sym typeface="+mn-lt"/>
                </a:rPr>
                <a:t>用科学合理的考评标准对干部作风进行考核，逐步形成“用好的作风选人、选作风好的人”的局面；</a:t>
              </a:r>
              <a:endParaRPr lang="en-US" altLang="zh-CN" sz="1600">
                <a:solidFill>
                  <a:schemeClr val="bg1"/>
                </a:solidFill>
                <a:latin typeface="+mn-lt"/>
                <a:ea typeface="+mn-ea"/>
                <a:cs typeface="+mn-ea"/>
                <a:sym typeface="+mn-lt"/>
              </a:endParaRPr>
            </a:p>
          </p:txBody>
        </p:sp>
        <p:sp>
          <p:nvSpPr>
            <p:cNvPr id="57365" name="文本框 89"/>
            <p:cNvSpPr txBox="1">
              <a:spLocks noChangeArrowheads="1"/>
            </p:cNvSpPr>
            <p:nvPr/>
          </p:nvSpPr>
          <p:spPr bwMode="auto">
            <a:xfrm>
              <a:off x="8356600" y="5243513"/>
              <a:ext cx="320833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sz="1600">
                  <a:solidFill>
                    <a:schemeClr val="bg1"/>
                  </a:solidFill>
                  <a:latin typeface="+mn-lt"/>
                  <a:ea typeface="+mn-ea"/>
                  <a:cs typeface="+mn-ea"/>
                  <a:sym typeface="+mn-lt"/>
                </a:rPr>
                <a:t>健全党内民主生活制度，探索构建加强领导干部作风建设、营造良好政治生态的长效机制。</a:t>
              </a:r>
              <a:endParaRPr lang="en-US" altLang="zh-CN" sz="1600">
                <a:solidFill>
                  <a:schemeClr val="bg1"/>
                </a:solidFill>
                <a:latin typeface="+mn-lt"/>
                <a:ea typeface="+mn-ea"/>
                <a:cs typeface="+mn-ea"/>
                <a:sym typeface="+mn-lt"/>
              </a:endParaRPr>
            </a:p>
          </p:txBody>
        </p:sp>
        <p:sp>
          <p:nvSpPr>
            <p:cNvPr id="57366" name="矩形 4"/>
            <p:cNvSpPr>
              <a:spLocks noChangeArrowheads="1"/>
            </p:cNvSpPr>
            <p:nvPr/>
          </p:nvSpPr>
          <p:spPr bwMode="auto">
            <a:xfrm>
              <a:off x="1423988" y="1198563"/>
              <a:ext cx="84947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2400" b="1">
                  <a:latin typeface="+mn-lt"/>
                  <a:ea typeface="+mn-ea"/>
                  <a:cs typeface="+mn-ea"/>
                  <a:sym typeface="+mn-lt"/>
                </a:rPr>
                <a:t>党的作风关系党的形象，关系人心向背，关系党的执政基础。</a:t>
              </a:r>
              <a:endParaRPr lang="en-US" altLang="zh-CN" sz="2400" b="1">
                <a:latin typeface="+mn-lt"/>
                <a:ea typeface="+mn-ea"/>
                <a:cs typeface="+mn-ea"/>
                <a:sym typeface="+mn-lt"/>
              </a:endParaRPr>
            </a:p>
          </p:txBody>
        </p:sp>
        <p:grpSp>
          <p:nvGrpSpPr>
            <p:cNvPr id="60431" name="组合 8"/>
            <p:cNvGrpSpPr/>
            <p:nvPr/>
          </p:nvGrpSpPr>
          <p:grpSpPr bwMode="auto">
            <a:xfrm>
              <a:off x="984250" y="3048000"/>
              <a:ext cx="2524125" cy="238125"/>
              <a:chOff x="1510966" y="-1084262"/>
              <a:chExt cx="2984834" cy="192782"/>
            </a:xfrm>
          </p:grpSpPr>
          <p:sp>
            <p:nvSpPr>
              <p:cNvPr id="60441" name="等腰三角形 6"/>
              <p:cNvSpPr>
                <a:spLocks noChangeArrowheads="1"/>
              </p:cNvSpPr>
              <p:nvPr/>
            </p:nvSpPr>
            <p:spPr bwMode="auto">
              <a:xfrm flipV="1">
                <a:off x="1922085" y="-1009720"/>
                <a:ext cx="439277" cy="118240"/>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sym typeface="+mn-lt"/>
                </a:endParaRPr>
              </a:p>
            </p:txBody>
          </p:sp>
          <p:sp>
            <p:nvSpPr>
              <p:cNvPr id="60442" name="矩形 7"/>
              <p:cNvSpPr>
                <a:spLocks noChangeArrowheads="1"/>
              </p:cNvSpPr>
              <p:nvPr/>
            </p:nvSpPr>
            <p:spPr bwMode="auto">
              <a:xfrm>
                <a:off x="1510966" y="-1084262"/>
                <a:ext cx="2984834" cy="46268"/>
              </a:xfrm>
              <a:prstGeom prst="rect">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sym typeface="+mn-lt"/>
                </a:endParaRPr>
              </a:p>
            </p:txBody>
          </p:sp>
        </p:grpSp>
        <p:grpSp>
          <p:nvGrpSpPr>
            <p:cNvPr id="60432" name="组合 91"/>
            <p:cNvGrpSpPr/>
            <p:nvPr/>
          </p:nvGrpSpPr>
          <p:grpSpPr bwMode="auto">
            <a:xfrm>
              <a:off x="6089650" y="3048000"/>
              <a:ext cx="2524125" cy="238125"/>
              <a:chOff x="1510966" y="-1084262"/>
              <a:chExt cx="2984834" cy="192782"/>
            </a:xfrm>
          </p:grpSpPr>
          <p:sp>
            <p:nvSpPr>
              <p:cNvPr id="60439" name="等腰三角形 92"/>
              <p:cNvSpPr>
                <a:spLocks noChangeArrowheads="1"/>
              </p:cNvSpPr>
              <p:nvPr/>
            </p:nvSpPr>
            <p:spPr bwMode="auto">
              <a:xfrm flipV="1">
                <a:off x="1922085" y="-1009720"/>
                <a:ext cx="439277" cy="118240"/>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sym typeface="+mn-lt"/>
                </a:endParaRPr>
              </a:p>
            </p:txBody>
          </p:sp>
          <p:sp>
            <p:nvSpPr>
              <p:cNvPr id="60440" name="矩形 93"/>
              <p:cNvSpPr>
                <a:spLocks noChangeArrowheads="1"/>
              </p:cNvSpPr>
              <p:nvPr/>
            </p:nvSpPr>
            <p:spPr bwMode="auto">
              <a:xfrm>
                <a:off x="1510966" y="-1084262"/>
                <a:ext cx="2984834" cy="46268"/>
              </a:xfrm>
              <a:prstGeom prst="rect">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sym typeface="+mn-lt"/>
                </a:endParaRPr>
              </a:p>
            </p:txBody>
          </p:sp>
        </p:grpSp>
        <p:grpSp>
          <p:nvGrpSpPr>
            <p:cNvPr id="60433" name="组合 94"/>
            <p:cNvGrpSpPr/>
            <p:nvPr/>
          </p:nvGrpSpPr>
          <p:grpSpPr bwMode="auto">
            <a:xfrm flipV="1">
              <a:off x="3576638" y="4918075"/>
              <a:ext cx="2524125" cy="238125"/>
              <a:chOff x="1510966" y="-1084262"/>
              <a:chExt cx="2984834" cy="192782"/>
            </a:xfrm>
          </p:grpSpPr>
          <p:sp>
            <p:nvSpPr>
              <p:cNvPr id="60437" name="等腰三角形 95"/>
              <p:cNvSpPr>
                <a:spLocks noChangeArrowheads="1"/>
              </p:cNvSpPr>
              <p:nvPr/>
            </p:nvSpPr>
            <p:spPr bwMode="auto">
              <a:xfrm flipV="1">
                <a:off x="1922084" y="-1009720"/>
                <a:ext cx="439277" cy="118240"/>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sym typeface="+mn-lt"/>
                </a:endParaRPr>
              </a:p>
            </p:txBody>
          </p:sp>
          <p:sp>
            <p:nvSpPr>
              <p:cNvPr id="60438" name="矩形 96"/>
              <p:cNvSpPr>
                <a:spLocks noChangeArrowheads="1"/>
              </p:cNvSpPr>
              <p:nvPr/>
            </p:nvSpPr>
            <p:spPr bwMode="auto">
              <a:xfrm>
                <a:off x="1510966" y="-1084262"/>
                <a:ext cx="2984834" cy="46268"/>
              </a:xfrm>
              <a:prstGeom prst="rect">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sym typeface="+mn-lt"/>
                </a:endParaRPr>
              </a:p>
            </p:txBody>
          </p:sp>
        </p:grpSp>
        <p:grpSp>
          <p:nvGrpSpPr>
            <p:cNvPr id="60434" name="组合 97"/>
            <p:cNvGrpSpPr/>
            <p:nvPr/>
          </p:nvGrpSpPr>
          <p:grpSpPr bwMode="auto">
            <a:xfrm flipV="1">
              <a:off x="8416925" y="4918075"/>
              <a:ext cx="2524125" cy="238125"/>
              <a:chOff x="1510966" y="-1084262"/>
              <a:chExt cx="2984834" cy="192782"/>
            </a:xfrm>
          </p:grpSpPr>
          <p:sp>
            <p:nvSpPr>
              <p:cNvPr id="60435" name="等腰三角形 98"/>
              <p:cNvSpPr>
                <a:spLocks noChangeArrowheads="1"/>
              </p:cNvSpPr>
              <p:nvPr/>
            </p:nvSpPr>
            <p:spPr bwMode="auto">
              <a:xfrm flipV="1">
                <a:off x="1922085" y="-1009720"/>
                <a:ext cx="439277" cy="118240"/>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sym typeface="+mn-lt"/>
                </a:endParaRPr>
              </a:p>
            </p:txBody>
          </p:sp>
          <p:sp>
            <p:nvSpPr>
              <p:cNvPr id="60436" name="矩形 99"/>
              <p:cNvSpPr>
                <a:spLocks noChangeArrowheads="1"/>
              </p:cNvSpPr>
              <p:nvPr/>
            </p:nvSpPr>
            <p:spPr bwMode="auto">
              <a:xfrm>
                <a:off x="1510966" y="-1084262"/>
                <a:ext cx="2984834" cy="46268"/>
              </a:xfrm>
              <a:prstGeom prst="rect">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extBox 54"/>
          <p:cNvSpPr txBox="1">
            <a:spLocks noChangeArrowheads="1"/>
          </p:cNvSpPr>
          <p:nvPr/>
        </p:nvSpPr>
        <p:spPr bwMode="auto">
          <a:xfrm>
            <a:off x="947738" y="200025"/>
            <a:ext cx="113426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en-US" altLang="zh-CN" sz="2800" smtClean="0">
                <a:latin typeface="+mn-lt"/>
                <a:ea typeface="+mn-ea"/>
                <a:cs typeface="+mn-ea"/>
                <a:sym typeface="+mn-lt"/>
              </a:rPr>
              <a:t>3.4 </a:t>
            </a:r>
            <a:r>
              <a:rPr lang="zh-CN" altLang="en-US" sz="2800" smtClean="0">
                <a:latin typeface="+mn-lt"/>
                <a:ea typeface="+mn-ea"/>
                <a:cs typeface="+mn-ea"/>
                <a:sym typeface="+mn-lt"/>
              </a:rPr>
              <a:t>严明党章党纪，铁腕“从严治党”反腐零容忍</a:t>
            </a:r>
            <a:endParaRPr lang="zh-CN" altLang="en-US" sz="2800" smtClean="0">
              <a:latin typeface="+mn-lt"/>
              <a:ea typeface="+mn-ea"/>
              <a:cs typeface="+mn-ea"/>
              <a:sym typeface="+mn-lt"/>
            </a:endParaRPr>
          </a:p>
        </p:txBody>
      </p:sp>
      <p:sp>
        <p:nvSpPr>
          <p:cNvPr id="59394" name="Line 8"/>
          <p:cNvSpPr>
            <a:spLocks noChangeShapeType="1"/>
          </p:cNvSpPr>
          <p:nvPr/>
        </p:nvSpPr>
        <p:spPr bwMode="auto">
          <a:xfrm>
            <a:off x="1033463" y="703263"/>
            <a:ext cx="9737725" cy="0"/>
          </a:xfrm>
          <a:prstGeom prst="line">
            <a:avLst/>
          </a:prstGeom>
          <a:noFill/>
          <a:ln w="12700">
            <a:solidFill>
              <a:schemeClr val="tx2"/>
            </a:solidFill>
            <a:prstDash val="dash"/>
            <a:miter lim="800000"/>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pic>
        <p:nvPicPr>
          <p:cNvPr id="62470" name="图片 34"/>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09575" y="1538288"/>
            <a:ext cx="4327525" cy="483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组合 2"/>
          <p:cNvGrpSpPr/>
          <p:nvPr/>
        </p:nvGrpSpPr>
        <p:grpSpPr bwMode="auto">
          <a:xfrm>
            <a:off x="5084763" y="1119188"/>
            <a:ext cx="6121400" cy="1457325"/>
            <a:chOff x="5084763" y="1119188"/>
            <a:chExt cx="6121400" cy="1457325"/>
          </a:xfrm>
        </p:grpSpPr>
        <p:sp>
          <p:nvSpPr>
            <p:cNvPr id="62480" name="矩形 35"/>
            <p:cNvSpPr>
              <a:spLocks noChangeArrowheads="1"/>
            </p:cNvSpPr>
            <p:nvPr/>
          </p:nvSpPr>
          <p:spPr bwMode="auto">
            <a:xfrm>
              <a:off x="5143500" y="1119188"/>
              <a:ext cx="6002338" cy="1457325"/>
            </a:xfrm>
            <a:prstGeom prst="rect">
              <a:avLst/>
            </a:prstGeom>
            <a:solidFill>
              <a:schemeClr val="bg2"/>
            </a:solidFill>
            <a:ln w="9525">
              <a:solidFill>
                <a:srgbClr val="BFBFBF"/>
              </a:solidFill>
              <a:rou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sym typeface="+mn-lt"/>
              </a:endParaRPr>
            </a:p>
          </p:txBody>
        </p:sp>
        <p:sp>
          <p:nvSpPr>
            <p:cNvPr id="62481" name="矩形 36"/>
            <p:cNvSpPr>
              <a:spLocks noChangeArrowheads="1"/>
            </p:cNvSpPr>
            <p:nvPr/>
          </p:nvSpPr>
          <p:spPr bwMode="auto">
            <a:xfrm>
              <a:off x="5084763" y="1276350"/>
              <a:ext cx="109537" cy="1181100"/>
            </a:xfrm>
            <a:prstGeom prst="rect">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sym typeface="+mn-lt"/>
              </a:endParaRPr>
            </a:p>
          </p:txBody>
        </p:sp>
        <p:sp>
          <p:nvSpPr>
            <p:cNvPr id="62482" name="矩形 38"/>
            <p:cNvSpPr>
              <a:spLocks noChangeArrowheads="1"/>
            </p:cNvSpPr>
            <p:nvPr/>
          </p:nvSpPr>
          <p:spPr bwMode="auto">
            <a:xfrm>
              <a:off x="11095038" y="1276350"/>
              <a:ext cx="111125" cy="1181100"/>
            </a:xfrm>
            <a:prstGeom prst="rect">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sym typeface="+mn-lt"/>
              </a:endParaRPr>
            </a:p>
          </p:txBody>
        </p:sp>
        <p:sp>
          <p:nvSpPr>
            <p:cNvPr id="59401" name="矩形 39"/>
            <p:cNvSpPr>
              <a:spLocks noChangeArrowheads="1"/>
            </p:cNvSpPr>
            <p:nvPr/>
          </p:nvSpPr>
          <p:spPr bwMode="auto">
            <a:xfrm>
              <a:off x="5287963" y="1254125"/>
              <a:ext cx="56007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dirty="0">
                  <a:solidFill>
                    <a:schemeClr val="accent1"/>
                  </a:solidFill>
                  <a:latin typeface="+mn-lt"/>
                  <a:ea typeface="+mn-ea"/>
                  <a:cs typeface="+mn-ea"/>
                  <a:sym typeface="+mn-lt"/>
                </a:rPr>
                <a:t>党的十八大报告明确指出：“反对腐败、建设廉洁政治，是党一贯坚持的鲜明政治立场，是人民关注的重大政治问题。这个问题解决不好，就会对党造成致命伤害，甚至亡党亡国。”</a:t>
              </a:r>
              <a:endParaRPr lang="en-US" altLang="zh-CN" dirty="0">
                <a:solidFill>
                  <a:schemeClr val="accent1"/>
                </a:solidFill>
                <a:latin typeface="+mn-lt"/>
                <a:ea typeface="+mn-ea"/>
                <a:cs typeface="+mn-ea"/>
                <a:sym typeface="+mn-lt"/>
              </a:endParaRPr>
            </a:p>
          </p:txBody>
        </p:sp>
      </p:grpSp>
      <p:grpSp>
        <p:nvGrpSpPr>
          <p:cNvPr id="4" name="组合 3"/>
          <p:cNvGrpSpPr/>
          <p:nvPr/>
        </p:nvGrpSpPr>
        <p:grpSpPr bwMode="auto">
          <a:xfrm>
            <a:off x="5084763" y="2719388"/>
            <a:ext cx="6121400" cy="1924050"/>
            <a:chOff x="5084763" y="2719388"/>
            <a:chExt cx="6121400" cy="1924050"/>
          </a:xfrm>
        </p:grpSpPr>
        <p:sp>
          <p:nvSpPr>
            <p:cNvPr id="62476" name="矩形 40"/>
            <p:cNvSpPr>
              <a:spLocks noChangeArrowheads="1"/>
            </p:cNvSpPr>
            <p:nvPr/>
          </p:nvSpPr>
          <p:spPr bwMode="auto">
            <a:xfrm>
              <a:off x="5143500" y="2719388"/>
              <a:ext cx="6002338" cy="1924050"/>
            </a:xfrm>
            <a:prstGeom prst="rect">
              <a:avLst/>
            </a:prstGeom>
            <a:solidFill>
              <a:schemeClr val="bg2"/>
            </a:solidFill>
            <a:ln w="9525">
              <a:solidFill>
                <a:srgbClr val="BFBFBF"/>
              </a:solidFill>
              <a:rou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sym typeface="+mn-lt"/>
              </a:endParaRPr>
            </a:p>
          </p:txBody>
        </p:sp>
        <p:sp>
          <p:nvSpPr>
            <p:cNvPr id="62477" name="矩形 41"/>
            <p:cNvSpPr>
              <a:spLocks noChangeArrowheads="1"/>
            </p:cNvSpPr>
            <p:nvPr/>
          </p:nvSpPr>
          <p:spPr bwMode="auto">
            <a:xfrm>
              <a:off x="5084763" y="2876550"/>
              <a:ext cx="109537" cy="1558925"/>
            </a:xfrm>
            <a:prstGeom prst="rect">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sym typeface="+mn-lt"/>
              </a:endParaRPr>
            </a:p>
          </p:txBody>
        </p:sp>
        <p:sp>
          <p:nvSpPr>
            <p:cNvPr id="62478" name="矩形 42"/>
            <p:cNvSpPr>
              <a:spLocks noChangeArrowheads="1"/>
            </p:cNvSpPr>
            <p:nvPr/>
          </p:nvSpPr>
          <p:spPr bwMode="auto">
            <a:xfrm>
              <a:off x="11095038" y="2876550"/>
              <a:ext cx="111125" cy="1558925"/>
            </a:xfrm>
            <a:prstGeom prst="rect">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sym typeface="+mn-lt"/>
              </a:endParaRPr>
            </a:p>
          </p:txBody>
        </p:sp>
        <p:sp>
          <p:nvSpPr>
            <p:cNvPr id="59405" name="矩形 43"/>
            <p:cNvSpPr>
              <a:spLocks noChangeArrowheads="1"/>
            </p:cNvSpPr>
            <p:nvPr/>
          </p:nvSpPr>
          <p:spPr bwMode="auto">
            <a:xfrm>
              <a:off x="5287963" y="2854325"/>
              <a:ext cx="56007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a:solidFill>
                    <a:schemeClr val="accent1"/>
                  </a:solidFill>
                  <a:latin typeface="+mn-lt"/>
                  <a:ea typeface="+mn-ea"/>
                  <a:cs typeface="+mn-ea"/>
                  <a:sym typeface="+mn-lt"/>
                </a:rPr>
                <a:t>习近平总书记提出，要“以猛药去疴、重典治乱的决心，以刮骨疗毒、壮士断腕的勇气，坚决把党风廉政建设和反腐败斗争进行到底。” 要坚持“老虎”、“苍蝇”一起打，既坚决查处领导干部违纪违法案件，又切实解决发生在群众身边的不正之风和腐败问题。</a:t>
              </a:r>
              <a:endParaRPr lang="en-US" altLang="zh-CN">
                <a:solidFill>
                  <a:schemeClr val="accent1"/>
                </a:solidFill>
                <a:latin typeface="+mn-lt"/>
                <a:ea typeface="+mn-ea"/>
                <a:cs typeface="+mn-ea"/>
                <a:sym typeface="+mn-lt"/>
              </a:endParaRPr>
            </a:p>
          </p:txBody>
        </p:sp>
      </p:grpSp>
      <p:grpSp>
        <p:nvGrpSpPr>
          <p:cNvPr id="5" name="组合 4"/>
          <p:cNvGrpSpPr/>
          <p:nvPr/>
        </p:nvGrpSpPr>
        <p:grpSpPr bwMode="auto">
          <a:xfrm>
            <a:off x="5084763" y="4814888"/>
            <a:ext cx="6121400" cy="1457325"/>
            <a:chOff x="5084763" y="4814888"/>
            <a:chExt cx="6121400" cy="1457325"/>
          </a:xfrm>
        </p:grpSpPr>
        <p:sp>
          <p:nvSpPr>
            <p:cNvPr id="62472" name="矩形 44"/>
            <p:cNvSpPr>
              <a:spLocks noChangeArrowheads="1"/>
            </p:cNvSpPr>
            <p:nvPr/>
          </p:nvSpPr>
          <p:spPr bwMode="auto">
            <a:xfrm>
              <a:off x="5143500" y="4814888"/>
              <a:ext cx="6002338" cy="1457325"/>
            </a:xfrm>
            <a:prstGeom prst="rect">
              <a:avLst/>
            </a:prstGeom>
            <a:solidFill>
              <a:schemeClr val="bg2"/>
            </a:solidFill>
            <a:ln w="9525">
              <a:solidFill>
                <a:srgbClr val="BFBFBF"/>
              </a:solidFill>
              <a:rou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sym typeface="+mn-lt"/>
              </a:endParaRPr>
            </a:p>
          </p:txBody>
        </p:sp>
        <p:sp>
          <p:nvSpPr>
            <p:cNvPr id="62473" name="矩形 45"/>
            <p:cNvSpPr>
              <a:spLocks noChangeArrowheads="1"/>
            </p:cNvSpPr>
            <p:nvPr/>
          </p:nvSpPr>
          <p:spPr bwMode="auto">
            <a:xfrm>
              <a:off x="5084763" y="4972050"/>
              <a:ext cx="109537" cy="1181100"/>
            </a:xfrm>
            <a:prstGeom prst="rect">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sym typeface="+mn-lt"/>
              </a:endParaRPr>
            </a:p>
          </p:txBody>
        </p:sp>
        <p:sp>
          <p:nvSpPr>
            <p:cNvPr id="62474" name="矩形 46"/>
            <p:cNvSpPr>
              <a:spLocks noChangeArrowheads="1"/>
            </p:cNvSpPr>
            <p:nvPr/>
          </p:nvSpPr>
          <p:spPr bwMode="auto">
            <a:xfrm>
              <a:off x="11095038" y="4972050"/>
              <a:ext cx="111125" cy="1181100"/>
            </a:xfrm>
            <a:prstGeom prst="rect">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sym typeface="+mn-lt"/>
              </a:endParaRPr>
            </a:p>
          </p:txBody>
        </p:sp>
        <p:sp>
          <p:nvSpPr>
            <p:cNvPr id="59409" name="矩形 47"/>
            <p:cNvSpPr>
              <a:spLocks noChangeArrowheads="1"/>
            </p:cNvSpPr>
            <p:nvPr/>
          </p:nvSpPr>
          <p:spPr bwMode="auto">
            <a:xfrm>
              <a:off x="5287963" y="4949825"/>
              <a:ext cx="56007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a:solidFill>
                    <a:schemeClr val="accent1"/>
                  </a:solidFill>
                  <a:latin typeface="+mn-lt"/>
                  <a:ea typeface="+mn-ea"/>
                  <a:cs typeface="+mn-ea"/>
                  <a:sym typeface="+mn-lt"/>
                </a:rPr>
                <a:t>党的十八大以来，</a:t>
              </a:r>
              <a:r>
                <a:rPr lang="en-US" altLang="zh-CN">
                  <a:solidFill>
                    <a:schemeClr val="accent1"/>
                  </a:solidFill>
                  <a:latin typeface="+mn-lt"/>
                  <a:ea typeface="+mn-ea"/>
                  <a:cs typeface="+mn-ea"/>
                  <a:sym typeface="+mn-lt"/>
                </a:rPr>
                <a:t>160</a:t>
              </a:r>
              <a:r>
                <a:rPr lang="zh-CN" altLang="en-US">
                  <a:solidFill>
                    <a:schemeClr val="accent1"/>
                  </a:solidFill>
                  <a:latin typeface="+mn-lt"/>
                  <a:ea typeface="+mn-ea"/>
                  <a:cs typeface="+mn-ea"/>
                  <a:sym typeface="+mn-lt"/>
                </a:rPr>
                <a:t>多名省部级及以上高官的落马和一大批贪污腐败分子的认罪伏法，让全党全社会看到了希望、增强了信心，树立了党的权威、赢得了群众信任。</a:t>
              </a:r>
              <a:endParaRPr lang="zh-CN" altLang="en-US">
                <a:solidFill>
                  <a:schemeClr val="accent1"/>
                </a:solidFill>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2470"/>
                                        </p:tgtEl>
                                        <p:attrNameLst>
                                          <p:attrName>style.visibility</p:attrName>
                                        </p:attrNameLst>
                                      </p:cBhvr>
                                      <p:to>
                                        <p:strVal val="visible"/>
                                      </p:to>
                                    </p:set>
                                    <p:anim calcmode="lin" valueType="num">
                                      <p:cBhvr>
                                        <p:cTn id="7" dur="500" fill="hold"/>
                                        <p:tgtEl>
                                          <p:spTgt spid="62470"/>
                                        </p:tgtEl>
                                        <p:attrNameLst>
                                          <p:attrName>ppt_w</p:attrName>
                                        </p:attrNameLst>
                                      </p:cBhvr>
                                      <p:tavLst>
                                        <p:tav tm="0">
                                          <p:val>
                                            <p:fltVal val="0"/>
                                          </p:val>
                                        </p:tav>
                                        <p:tav tm="100000">
                                          <p:val>
                                            <p:strVal val="#ppt_w"/>
                                          </p:val>
                                        </p:tav>
                                      </p:tavLst>
                                    </p:anim>
                                    <p:anim calcmode="lin" valueType="num">
                                      <p:cBhvr>
                                        <p:cTn id="8" dur="500" fill="hold"/>
                                        <p:tgtEl>
                                          <p:spTgt spid="62470"/>
                                        </p:tgtEl>
                                        <p:attrNameLst>
                                          <p:attrName>ppt_h</p:attrName>
                                        </p:attrNameLst>
                                      </p:cBhvr>
                                      <p:tavLst>
                                        <p:tav tm="0">
                                          <p:val>
                                            <p:fltVal val="0"/>
                                          </p:val>
                                        </p:tav>
                                        <p:tav tm="100000">
                                          <p:val>
                                            <p:strVal val="#ppt_h"/>
                                          </p:val>
                                        </p:tav>
                                      </p:tavLst>
                                    </p:anim>
                                    <p:animEffect transition="in" filter="fade">
                                      <p:cBhvr>
                                        <p:cTn id="9" dur="500"/>
                                        <p:tgtEl>
                                          <p:spTgt spid="62470"/>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1+#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2"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1+#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extBox 54"/>
          <p:cNvSpPr txBox="1">
            <a:spLocks noChangeArrowheads="1"/>
          </p:cNvSpPr>
          <p:nvPr/>
        </p:nvSpPr>
        <p:spPr bwMode="auto">
          <a:xfrm>
            <a:off x="947738" y="200025"/>
            <a:ext cx="113426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en-US" altLang="zh-CN" sz="2800" smtClean="0">
                <a:latin typeface="+mn-lt"/>
                <a:ea typeface="+mn-ea"/>
                <a:cs typeface="+mn-ea"/>
                <a:sym typeface="+mn-lt"/>
              </a:rPr>
              <a:t>3.5 </a:t>
            </a:r>
            <a:r>
              <a:rPr lang="zh-CN" altLang="en-US" sz="2800" smtClean="0">
                <a:latin typeface="+mn-lt"/>
                <a:ea typeface="+mn-ea"/>
                <a:cs typeface="+mn-ea"/>
                <a:sym typeface="+mn-lt"/>
              </a:rPr>
              <a:t>严肃监督机制，扎紧“从严治党”制度笼子</a:t>
            </a:r>
            <a:endParaRPr lang="zh-CN" altLang="en-US" sz="2800" smtClean="0">
              <a:latin typeface="+mn-lt"/>
              <a:ea typeface="+mn-ea"/>
              <a:cs typeface="+mn-ea"/>
              <a:sym typeface="+mn-lt"/>
            </a:endParaRPr>
          </a:p>
        </p:txBody>
      </p:sp>
      <p:sp>
        <p:nvSpPr>
          <p:cNvPr id="61442" name="Line 8"/>
          <p:cNvSpPr>
            <a:spLocks noChangeShapeType="1"/>
          </p:cNvSpPr>
          <p:nvPr/>
        </p:nvSpPr>
        <p:spPr bwMode="auto">
          <a:xfrm>
            <a:off x="1033463" y="703263"/>
            <a:ext cx="9737725" cy="0"/>
          </a:xfrm>
          <a:prstGeom prst="line">
            <a:avLst/>
          </a:prstGeom>
          <a:noFill/>
          <a:ln w="12700">
            <a:solidFill>
              <a:schemeClr val="tx2"/>
            </a:solidFill>
            <a:prstDash val="dash"/>
            <a:miter lim="800000"/>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pic>
        <p:nvPicPr>
          <p:cNvPr id="64519" name="图片 21"/>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6673850" y="1501775"/>
            <a:ext cx="4513263" cy="3889375"/>
          </a:xfrm>
          <a:prstGeom prst="rect">
            <a:avLst/>
          </a:prstGeom>
          <a:noFill/>
          <a:ln w="9525">
            <a:solidFill>
              <a:schemeClr val="tx2"/>
            </a:solidFill>
            <a:round/>
          </a:ln>
          <a:extLst>
            <a:ext uri="{909E8E84-426E-40DD-AFC4-6F175D3DCCD1}">
              <a14:hiddenFill xmlns:a14="http://schemas.microsoft.com/office/drawing/2010/main">
                <a:solidFill>
                  <a:srgbClr val="FFFFFF"/>
                </a:solidFill>
              </a14:hiddenFill>
            </a:ext>
          </a:extLst>
        </p:spPr>
      </p:pic>
      <p:grpSp>
        <p:nvGrpSpPr>
          <p:cNvPr id="4" name="组合 3"/>
          <p:cNvGrpSpPr/>
          <p:nvPr/>
        </p:nvGrpSpPr>
        <p:grpSpPr bwMode="auto">
          <a:xfrm>
            <a:off x="1016000" y="1479550"/>
            <a:ext cx="5724525" cy="3681413"/>
            <a:chOff x="1016000" y="1479550"/>
            <a:chExt cx="5724525" cy="3681413"/>
          </a:xfrm>
        </p:grpSpPr>
        <p:sp>
          <p:nvSpPr>
            <p:cNvPr id="61445" name="矩形 18"/>
            <p:cNvSpPr>
              <a:spLocks noChangeArrowheads="1"/>
            </p:cNvSpPr>
            <p:nvPr/>
          </p:nvSpPr>
          <p:spPr bwMode="auto">
            <a:xfrm>
              <a:off x="1033463" y="2852738"/>
              <a:ext cx="5424487"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a:solidFill>
                    <a:schemeClr val="bg1"/>
                  </a:solidFill>
                  <a:latin typeface="+mn-lt"/>
                  <a:ea typeface="+mn-ea"/>
                  <a:cs typeface="+mn-ea"/>
                  <a:sym typeface="+mn-lt"/>
                </a:rPr>
                <a:t>加强党的制度建设的首要任务是完善以党章为根本，以民主集中制为核心的党内法规制度体系。</a:t>
              </a:r>
              <a:endParaRPr lang="en-US" altLang="zh-CN">
                <a:solidFill>
                  <a:schemeClr val="bg1"/>
                </a:solidFill>
                <a:latin typeface="+mn-lt"/>
                <a:ea typeface="+mn-ea"/>
                <a:cs typeface="+mn-ea"/>
                <a:sym typeface="+mn-lt"/>
              </a:endParaRPr>
            </a:p>
            <a:p>
              <a:pPr algn="just" eaLnBrk="1">
                <a:defRPr/>
              </a:pPr>
              <a:endParaRPr lang="en-US" altLang="zh-CN">
                <a:solidFill>
                  <a:schemeClr val="bg1"/>
                </a:solidFill>
                <a:latin typeface="+mn-lt"/>
                <a:ea typeface="+mn-ea"/>
                <a:cs typeface="+mn-ea"/>
                <a:sym typeface="+mn-lt"/>
              </a:endParaRPr>
            </a:p>
            <a:p>
              <a:pPr algn="just" eaLnBrk="1">
                <a:defRPr/>
              </a:pPr>
              <a:r>
                <a:rPr lang="zh-CN" altLang="en-US">
                  <a:solidFill>
                    <a:schemeClr val="bg1"/>
                  </a:solidFill>
                  <a:latin typeface="+mn-lt"/>
                  <a:ea typeface="+mn-ea"/>
                  <a:cs typeface="+mn-ea"/>
                  <a:sym typeface="+mn-lt"/>
                </a:rPr>
                <a:t>要紧紧抓住约束权力这个关键，围绕削减权力、下放权力、公开权力、规范权力、监督权力、问责权力，不断健全制度体系，特别是健全巡视、审计、约谈、诫勉谈话、函询等制度，真正用制度保证从严治党要求落实到各项工作的各个环节。</a:t>
              </a:r>
              <a:endParaRPr lang="en-US" altLang="zh-CN">
                <a:solidFill>
                  <a:schemeClr val="bg1"/>
                </a:solidFill>
                <a:latin typeface="+mn-lt"/>
                <a:ea typeface="+mn-ea"/>
                <a:cs typeface="+mn-ea"/>
                <a:sym typeface="+mn-lt"/>
              </a:endParaRPr>
            </a:p>
          </p:txBody>
        </p:sp>
        <p:sp>
          <p:nvSpPr>
            <p:cNvPr id="3" name="矩形 1"/>
            <p:cNvSpPr>
              <a:spLocks noChangeArrowheads="1"/>
            </p:cNvSpPr>
            <p:nvPr/>
          </p:nvSpPr>
          <p:spPr bwMode="auto">
            <a:xfrm>
              <a:off x="1016000" y="1479550"/>
              <a:ext cx="57245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2400" b="1">
                  <a:latin typeface="+mn-lt"/>
                  <a:ea typeface="+mn-ea"/>
                  <a:cs typeface="+mn-ea"/>
                  <a:sym typeface="+mn-lt"/>
                </a:rPr>
                <a:t>营造良好政治生态，归根结底要靠制度。</a:t>
              </a:r>
              <a:endParaRPr lang="en-US" altLang="zh-CN" sz="2400" b="1">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64519"/>
                                        </p:tgtEl>
                                        <p:attrNameLst>
                                          <p:attrName>style.visibility</p:attrName>
                                        </p:attrNameLst>
                                      </p:cBhvr>
                                      <p:to>
                                        <p:strVal val="visible"/>
                                      </p:to>
                                    </p:set>
                                    <p:anim calcmode="lin" valueType="num">
                                      <p:cBhvr>
                                        <p:cTn id="12" dur="500" fill="hold"/>
                                        <p:tgtEl>
                                          <p:spTgt spid="64519"/>
                                        </p:tgtEl>
                                        <p:attrNameLst>
                                          <p:attrName>ppt_w</p:attrName>
                                        </p:attrNameLst>
                                      </p:cBhvr>
                                      <p:tavLst>
                                        <p:tav tm="0">
                                          <p:val>
                                            <p:fltVal val="0"/>
                                          </p:val>
                                        </p:tav>
                                        <p:tav tm="100000">
                                          <p:val>
                                            <p:strVal val="#ppt_w"/>
                                          </p:val>
                                        </p:tav>
                                      </p:tavLst>
                                    </p:anim>
                                    <p:anim calcmode="lin" valueType="num">
                                      <p:cBhvr>
                                        <p:cTn id="13" dur="500" fill="hold"/>
                                        <p:tgtEl>
                                          <p:spTgt spid="64519"/>
                                        </p:tgtEl>
                                        <p:attrNameLst>
                                          <p:attrName>ppt_h</p:attrName>
                                        </p:attrNameLst>
                                      </p:cBhvr>
                                      <p:tavLst>
                                        <p:tav tm="0">
                                          <p:val>
                                            <p:fltVal val="0"/>
                                          </p:val>
                                        </p:tav>
                                        <p:tav tm="100000">
                                          <p:val>
                                            <p:strVal val="#ppt_h"/>
                                          </p:val>
                                        </p:tav>
                                      </p:tavLst>
                                    </p:anim>
                                    <p:animEffect transition="in" filter="fade">
                                      <p:cBhvr>
                                        <p:cTn id="14" dur="500"/>
                                        <p:tgtEl>
                                          <p:spTgt spid="645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pic>
        <p:nvPicPr>
          <p:cNvPr id="66562" name="图片 11"/>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121967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3" name="图片 1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036888"/>
            <a:ext cx="12196763" cy="382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2" name="图片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098550"/>
            <a:ext cx="12196763" cy="575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bwMode="auto">
          <a:xfrm>
            <a:off x="4416425" y="1684338"/>
            <a:ext cx="2027238" cy="1570037"/>
            <a:chOff x="4416425" y="1466850"/>
            <a:chExt cx="2027238" cy="1570038"/>
          </a:xfrm>
        </p:grpSpPr>
        <p:sp>
          <p:nvSpPr>
            <p:cNvPr id="15" name="Freeform 5"/>
            <p:cNvSpPr/>
            <p:nvPr/>
          </p:nvSpPr>
          <p:spPr bwMode="auto">
            <a:xfrm>
              <a:off x="4416425" y="1743075"/>
              <a:ext cx="265113" cy="996951"/>
            </a:xfrm>
            <a:custGeom>
              <a:avLst/>
              <a:gdLst>
                <a:gd name="T0" fmla="*/ 165 w 399"/>
                <a:gd name="T1" fmla="*/ 1777 h 1935"/>
                <a:gd name="T2" fmla="*/ 165 w 399"/>
                <a:gd name="T3" fmla="*/ 150 h 1935"/>
                <a:gd name="T4" fmla="*/ 399 w 399"/>
                <a:gd name="T5" fmla="*/ 150 h 1935"/>
                <a:gd name="T6" fmla="*/ 399 w 399"/>
                <a:gd name="T7" fmla="*/ 0 h 1935"/>
                <a:gd name="T8" fmla="*/ 0 w 399"/>
                <a:gd name="T9" fmla="*/ 0 h 1935"/>
                <a:gd name="T10" fmla="*/ 0 w 399"/>
                <a:gd name="T11" fmla="*/ 1935 h 1935"/>
                <a:gd name="T12" fmla="*/ 399 w 399"/>
                <a:gd name="T13" fmla="*/ 1935 h 1935"/>
                <a:gd name="T14" fmla="*/ 399 w 399"/>
                <a:gd name="T15" fmla="*/ 1777 h 1935"/>
                <a:gd name="T16" fmla="*/ 165 w 399"/>
                <a:gd name="T17" fmla="*/ 1777 h 1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9" h="1935">
                  <a:moveTo>
                    <a:pt x="165" y="1777"/>
                  </a:moveTo>
                  <a:lnTo>
                    <a:pt x="165" y="150"/>
                  </a:lnTo>
                  <a:lnTo>
                    <a:pt x="399" y="150"/>
                  </a:lnTo>
                  <a:lnTo>
                    <a:pt x="399" y="0"/>
                  </a:lnTo>
                  <a:lnTo>
                    <a:pt x="0" y="0"/>
                  </a:lnTo>
                  <a:lnTo>
                    <a:pt x="0" y="1935"/>
                  </a:lnTo>
                  <a:lnTo>
                    <a:pt x="399" y="1935"/>
                  </a:lnTo>
                  <a:lnTo>
                    <a:pt x="399" y="1777"/>
                  </a:lnTo>
                  <a:lnTo>
                    <a:pt x="165" y="1777"/>
                  </a:lnTo>
                  <a:close/>
                </a:path>
              </a:pathLst>
            </a:custGeom>
            <a:solidFill>
              <a:srgbClr val="C00000"/>
            </a:solidFill>
            <a:ln>
              <a:noFill/>
            </a:ln>
            <a:effectLst>
              <a:outerShdw blurRad="50800" dist="38100" dir="2700000" algn="tl" rotWithShape="0">
                <a:prstClr val="black">
                  <a:alpha val="40000"/>
                </a:prstClr>
              </a:outerShdw>
            </a:effectLst>
          </p:spPr>
          <p:txBody>
            <a:bodyPr/>
            <a:lstStyle/>
            <a:p>
              <a:pPr>
                <a:defRPr/>
              </a:pPr>
              <a:endParaRPr lang="zh-CN" altLang="en-US">
                <a:solidFill>
                  <a:srgbClr val="C00000"/>
                </a:solidFill>
                <a:latin typeface="+mn-lt"/>
                <a:ea typeface="+mn-ea"/>
                <a:cs typeface="+mn-ea"/>
                <a:sym typeface="+mn-lt"/>
              </a:endParaRPr>
            </a:p>
          </p:txBody>
        </p:sp>
        <p:sp>
          <p:nvSpPr>
            <p:cNvPr id="16" name="Freeform 5"/>
            <p:cNvSpPr/>
            <p:nvPr/>
          </p:nvSpPr>
          <p:spPr bwMode="auto">
            <a:xfrm flipH="1">
              <a:off x="6176963" y="1743075"/>
              <a:ext cx="266700" cy="996951"/>
            </a:xfrm>
            <a:custGeom>
              <a:avLst/>
              <a:gdLst>
                <a:gd name="T0" fmla="*/ 165 w 399"/>
                <a:gd name="T1" fmla="*/ 1777 h 1935"/>
                <a:gd name="T2" fmla="*/ 165 w 399"/>
                <a:gd name="T3" fmla="*/ 150 h 1935"/>
                <a:gd name="T4" fmla="*/ 399 w 399"/>
                <a:gd name="T5" fmla="*/ 150 h 1935"/>
                <a:gd name="T6" fmla="*/ 399 w 399"/>
                <a:gd name="T7" fmla="*/ 0 h 1935"/>
                <a:gd name="T8" fmla="*/ 0 w 399"/>
                <a:gd name="T9" fmla="*/ 0 h 1935"/>
                <a:gd name="T10" fmla="*/ 0 w 399"/>
                <a:gd name="T11" fmla="*/ 1935 h 1935"/>
                <a:gd name="T12" fmla="*/ 399 w 399"/>
                <a:gd name="T13" fmla="*/ 1935 h 1935"/>
                <a:gd name="T14" fmla="*/ 399 w 399"/>
                <a:gd name="T15" fmla="*/ 1777 h 1935"/>
                <a:gd name="T16" fmla="*/ 165 w 399"/>
                <a:gd name="T17" fmla="*/ 1777 h 1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9" h="1935">
                  <a:moveTo>
                    <a:pt x="165" y="1777"/>
                  </a:moveTo>
                  <a:lnTo>
                    <a:pt x="165" y="150"/>
                  </a:lnTo>
                  <a:lnTo>
                    <a:pt x="399" y="150"/>
                  </a:lnTo>
                  <a:lnTo>
                    <a:pt x="399" y="0"/>
                  </a:lnTo>
                  <a:lnTo>
                    <a:pt x="0" y="0"/>
                  </a:lnTo>
                  <a:lnTo>
                    <a:pt x="0" y="1935"/>
                  </a:lnTo>
                  <a:lnTo>
                    <a:pt x="399" y="1935"/>
                  </a:lnTo>
                  <a:lnTo>
                    <a:pt x="399" y="1777"/>
                  </a:lnTo>
                  <a:lnTo>
                    <a:pt x="165" y="1777"/>
                  </a:lnTo>
                  <a:close/>
                </a:path>
              </a:pathLst>
            </a:custGeom>
            <a:solidFill>
              <a:srgbClr val="C00000"/>
            </a:solidFill>
            <a:ln>
              <a:noFill/>
            </a:ln>
            <a:effectLst>
              <a:outerShdw blurRad="50800" dist="38100" dir="2700000" algn="tl" rotWithShape="0">
                <a:prstClr val="black">
                  <a:alpha val="40000"/>
                </a:prstClr>
              </a:outerShdw>
            </a:effectLst>
          </p:spPr>
          <p:txBody>
            <a:bodyPr/>
            <a:lstStyle/>
            <a:p>
              <a:pPr>
                <a:defRPr/>
              </a:pPr>
              <a:endParaRPr lang="zh-CN" altLang="en-US">
                <a:solidFill>
                  <a:srgbClr val="C00000"/>
                </a:solidFill>
                <a:latin typeface="+mn-lt"/>
                <a:ea typeface="+mn-ea"/>
                <a:cs typeface="+mn-ea"/>
                <a:sym typeface="+mn-lt"/>
              </a:endParaRPr>
            </a:p>
          </p:txBody>
        </p:sp>
        <p:sp>
          <p:nvSpPr>
            <p:cNvPr id="17" name="TextBox 13"/>
            <p:cNvSpPr txBox="1"/>
            <p:nvPr/>
          </p:nvSpPr>
          <p:spPr>
            <a:xfrm>
              <a:off x="4586288" y="1466850"/>
              <a:ext cx="1552575" cy="1570038"/>
            </a:xfrm>
            <a:prstGeom prst="rect">
              <a:avLst/>
            </a:prstGeom>
            <a:noFill/>
          </p:spPr>
          <p:txBody>
            <a:bodyPr wrap="none">
              <a:spAutoFit/>
            </a:bodyPr>
            <a:lstStyle/>
            <a:p>
              <a:pPr algn="ctr">
                <a:defRPr/>
              </a:pPr>
              <a:r>
                <a:rPr lang="en-US" altLang="zh-CN" sz="9600" dirty="0">
                  <a:solidFill>
                    <a:srgbClr val="C00000"/>
                  </a:solidFill>
                  <a:effectLst>
                    <a:outerShdw blurRad="38100" dist="38100" dir="2700000" algn="tl">
                      <a:srgbClr val="000000">
                        <a:alpha val="43137"/>
                      </a:srgbClr>
                    </a:outerShdw>
                  </a:effectLst>
                  <a:latin typeface="+mn-lt"/>
                  <a:ea typeface="+mn-ea"/>
                  <a:cs typeface="+mn-ea"/>
                  <a:sym typeface="+mn-lt"/>
                </a:rPr>
                <a:t>04</a:t>
              </a:r>
              <a:endParaRPr lang="zh-CN" altLang="en-US" sz="9600" dirty="0">
                <a:solidFill>
                  <a:srgbClr val="C00000"/>
                </a:solidFill>
                <a:effectLst>
                  <a:outerShdw blurRad="38100" dist="38100" dir="2700000" algn="tl">
                    <a:srgbClr val="000000">
                      <a:alpha val="43137"/>
                    </a:srgbClr>
                  </a:outerShdw>
                </a:effectLst>
                <a:latin typeface="+mn-lt"/>
                <a:ea typeface="+mn-ea"/>
                <a:cs typeface="+mn-ea"/>
                <a:sym typeface="+mn-lt"/>
              </a:endParaRPr>
            </a:p>
          </p:txBody>
        </p:sp>
      </p:grpSp>
      <p:sp>
        <p:nvSpPr>
          <p:cNvPr id="22" name="TextBox 15"/>
          <p:cNvSpPr txBox="1"/>
          <p:nvPr/>
        </p:nvSpPr>
        <p:spPr>
          <a:xfrm>
            <a:off x="5153025" y="3203575"/>
            <a:ext cx="7351713" cy="708025"/>
          </a:xfrm>
          <a:prstGeom prst="rect">
            <a:avLst/>
          </a:prstGeom>
          <a:noFill/>
        </p:spPr>
        <p:txBody>
          <a:bodyPr>
            <a:spAutoFit/>
          </a:bodyPr>
          <a:lstStyle>
            <a:defPPr>
              <a:defRPr lang="zh-CN"/>
            </a:defPPr>
            <a:lvl1pPr>
              <a:defRPr sz="4800" b="1">
                <a:latin typeface="+mn-ea"/>
                <a:ea typeface="+mn-ea"/>
              </a:defRPr>
            </a:lvl1pPr>
          </a:lstStyle>
          <a:p>
            <a:pPr>
              <a:defRPr/>
            </a:pPr>
            <a:r>
              <a:rPr lang="zh-CN" altLang="en-US" sz="4000" b="0" noProof="1">
                <a:solidFill>
                  <a:srgbClr val="C00000"/>
                </a:solidFill>
                <a:latin typeface="+mn-lt"/>
                <a:cs typeface="+mn-ea"/>
                <a:sym typeface="+mn-lt"/>
              </a:rPr>
              <a:t>全面从严治党怎么做？</a:t>
            </a:r>
            <a:endParaRPr lang="zh-CN" altLang="en-US" sz="4000" b="0" noProof="1">
              <a:solidFill>
                <a:srgbClr val="C00000"/>
              </a:solidFill>
              <a:latin typeface="+mn-lt"/>
              <a:cs typeface="+mn-ea"/>
              <a:sym typeface="+mn-lt"/>
            </a:endParaRPr>
          </a:p>
        </p:txBody>
      </p:sp>
      <p:grpSp>
        <p:nvGrpSpPr>
          <p:cNvPr id="4" name="组合 3"/>
          <p:cNvGrpSpPr/>
          <p:nvPr/>
        </p:nvGrpSpPr>
        <p:grpSpPr bwMode="auto">
          <a:xfrm>
            <a:off x="4433888" y="4127500"/>
            <a:ext cx="4467225" cy="369888"/>
            <a:chOff x="4433888" y="3910013"/>
            <a:chExt cx="4467225" cy="369887"/>
          </a:xfrm>
        </p:grpSpPr>
        <p:sp>
          <p:nvSpPr>
            <p:cNvPr id="23" name="Oval 39"/>
            <p:cNvSpPr>
              <a:spLocks noChangeAspect="1" noChangeArrowheads="1"/>
            </p:cNvSpPr>
            <p:nvPr/>
          </p:nvSpPr>
          <p:spPr bwMode="auto">
            <a:xfrm>
              <a:off x="4433888" y="4002088"/>
              <a:ext cx="217487" cy="215899"/>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eaLnBrk="1" hangingPunct="1">
                <a:defRPr/>
              </a:pPr>
              <a:endParaRPr lang="zh-CN" altLang="en-US">
                <a:solidFill>
                  <a:srgbClr val="C00000"/>
                </a:solidFill>
                <a:latin typeface="+mn-lt"/>
                <a:ea typeface="+mn-ea"/>
                <a:cs typeface="+mn-ea"/>
                <a:sym typeface="+mn-lt"/>
              </a:endParaRPr>
            </a:p>
          </p:txBody>
        </p:sp>
        <p:sp>
          <p:nvSpPr>
            <p:cNvPr id="24" name="TextBox 21"/>
            <p:cNvSpPr txBox="1"/>
            <p:nvPr/>
          </p:nvSpPr>
          <p:spPr>
            <a:xfrm>
              <a:off x="4651375" y="3910013"/>
              <a:ext cx="4249738" cy="369887"/>
            </a:xfrm>
            <a:prstGeom prst="rect">
              <a:avLst/>
            </a:prstGeom>
            <a:noFill/>
          </p:spPr>
          <p:txBody>
            <a:bodyPr>
              <a:spAutoFit/>
            </a:bodyPr>
            <a:lstStyle>
              <a:defPPr>
                <a:defRPr lang="zh-CN"/>
              </a:defPPr>
              <a:lvl1pPr>
                <a:defRPr sz="2000">
                  <a:solidFill>
                    <a:schemeClr val="accent3"/>
                  </a:solidFill>
                  <a:latin typeface="+mn-ea"/>
                  <a:ea typeface="+mn-ea"/>
                </a:defRPr>
              </a:lvl1pPr>
            </a:lstStyle>
            <a:p>
              <a:pPr>
                <a:defRPr/>
              </a:pPr>
              <a:r>
                <a:rPr lang="zh-CN" altLang="en-US" sz="1800" noProof="1">
                  <a:solidFill>
                    <a:srgbClr val="C00000"/>
                  </a:solidFill>
                  <a:latin typeface="+mn-lt"/>
                  <a:cs typeface="+mn-ea"/>
                  <a:sym typeface="+mn-lt"/>
                </a:rPr>
                <a:t>要科学理解党的建设新常态</a:t>
              </a:r>
              <a:endParaRPr lang="zh-CN" altLang="en-US" sz="1800" noProof="1">
                <a:solidFill>
                  <a:srgbClr val="C00000"/>
                </a:solidFill>
                <a:latin typeface="+mn-lt"/>
                <a:cs typeface="+mn-ea"/>
                <a:sym typeface="+mn-lt"/>
              </a:endParaRPr>
            </a:p>
          </p:txBody>
        </p:sp>
      </p:grpSp>
      <p:grpSp>
        <p:nvGrpSpPr>
          <p:cNvPr id="5" name="组合 4"/>
          <p:cNvGrpSpPr/>
          <p:nvPr/>
        </p:nvGrpSpPr>
        <p:grpSpPr bwMode="auto">
          <a:xfrm>
            <a:off x="4437063" y="4629150"/>
            <a:ext cx="5016500" cy="368300"/>
            <a:chOff x="4437063" y="4338638"/>
            <a:chExt cx="5016500" cy="368300"/>
          </a:xfrm>
        </p:grpSpPr>
        <p:sp>
          <p:nvSpPr>
            <p:cNvPr id="31" name="Oval 39"/>
            <p:cNvSpPr>
              <a:spLocks noChangeAspect="1" noChangeArrowheads="1"/>
            </p:cNvSpPr>
            <p:nvPr/>
          </p:nvSpPr>
          <p:spPr bwMode="auto">
            <a:xfrm>
              <a:off x="4437063" y="4375151"/>
              <a:ext cx="215900" cy="217487"/>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eaLnBrk="1" hangingPunct="1">
                <a:defRPr/>
              </a:pPr>
              <a:endParaRPr lang="zh-CN" altLang="en-US">
                <a:solidFill>
                  <a:srgbClr val="C00000"/>
                </a:solidFill>
                <a:latin typeface="+mn-lt"/>
                <a:ea typeface="+mn-ea"/>
                <a:cs typeface="+mn-ea"/>
                <a:sym typeface="+mn-lt"/>
              </a:endParaRPr>
            </a:p>
          </p:txBody>
        </p:sp>
        <p:sp>
          <p:nvSpPr>
            <p:cNvPr id="32" name="TextBox 21"/>
            <p:cNvSpPr txBox="1"/>
            <p:nvPr/>
          </p:nvSpPr>
          <p:spPr>
            <a:xfrm>
              <a:off x="4652963" y="4338638"/>
              <a:ext cx="4800600" cy="368300"/>
            </a:xfrm>
            <a:prstGeom prst="rect">
              <a:avLst/>
            </a:prstGeom>
            <a:noFill/>
          </p:spPr>
          <p:txBody>
            <a:bodyPr>
              <a:spAutoFit/>
            </a:bodyPr>
            <a:lstStyle>
              <a:defPPr>
                <a:defRPr lang="zh-CN"/>
              </a:defPPr>
              <a:lvl1pPr>
                <a:defRPr sz="2000">
                  <a:solidFill>
                    <a:schemeClr val="accent3"/>
                  </a:solidFill>
                  <a:latin typeface="+mn-ea"/>
                  <a:ea typeface="+mn-ea"/>
                </a:defRPr>
              </a:lvl1pPr>
            </a:lstStyle>
            <a:p>
              <a:pPr>
                <a:defRPr/>
              </a:pPr>
              <a:r>
                <a:rPr lang="zh-CN" altLang="en-US" sz="1800" noProof="1">
                  <a:solidFill>
                    <a:srgbClr val="C00000"/>
                  </a:solidFill>
                  <a:latin typeface="+mn-lt"/>
                  <a:cs typeface="+mn-ea"/>
                  <a:sym typeface="+mn-lt"/>
                </a:rPr>
                <a:t>要主动适应党的建设新常态</a:t>
              </a:r>
              <a:endParaRPr lang="zh-CN" altLang="en-US" sz="1800" noProof="1">
                <a:solidFill>
                  <a:srgbClr val="C00000"/>
                </a:solidFill>
                <a:latin typeface="+mn-lt"/>
                <a:cs typeface="+mn-ea"/>
                <a:sym typeface="+mn-lt"/>
              </a:endParaRPr>
            </a:p>
          </p:txBody>
        </p:sp>
      </p:grpSp>
      <p:pic>
        <p:nvPicPr>
          <p:cNvPr id="18" name="图片 42"/>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10050" y="3106738"/>
            <a:ext cx="942975" cy="881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 name="组合 18"/>
          <p:cNvGrpSpPr/>
          <p:nvPr/>
        </p:nvGrpSpPr>
        <p:grpSpPr bwMode="auto">
          <a:xfrm>
            <a:off x="4437063" y="5157788"/>
            <a:ext cx="5016500" cy="368300"/>
            <a:chOff x="4437063" y="4338638"/>
            <a:chExt cx="5016500" cy="368300"/>
          </a:xfrm>
        </p:grpSpPr>
        <p:sp>
          <p:nvSpPr>
            <p:cNvPr id="20" name="Oval 39"/>
            <p:cNvSpPr>
              <a:spLocks noChangeAspect="1" noChangeArrowheads="1"/>
            </p:cNvSpPr>
            <p:nvPr/>
          </p:nvSpPr>
          <p:spPr bwMode="auto">
            <a:xfrm>
              <a:off x="4437063" y="4375150"/>
              <a:ext cx="215900" cy="217488"/>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eaLnBrk="1" hangingPunct="1">
                <a:defRPr/>
              </a:pPr>
              <a:endParaRPr lang="zh-CN" altLang="en-US">
                <a:solidFill>
                  <a:srgbClr val="C00000"/>
                </a:solidFill>
                <a:latin typeface="+mn-lt"/>
                <a:ea typeface="+mn-ea"/>
                <a:cs typeface="+mn-ea"/>
                <a:sym typeface="+mn-lt"/>
              </a:endParaRPr>
            </a:p>
          </p:txBody>
        </p:sp>
        <p:sp>
          <p:nvSpPr>
            <p:cNvPr id="21" name="TextBox 21"/>
            <p:cNvSpPr txBox="1"/>
            <p:nvPr/>
          </p:nvSpPr>
          <p:spPr>
            <a:xfrm>
              <a:off x="4652963" y="4338638"/>
              <a:ext cx="4800600" cy="368300"/>
            </a:xfrm>
            <a:prstGeom prst="rect">
              <a:avLst/>
            </a:prstGeom>
            <a:noFill/>
          </p:spPr>
          <p:txBody>
            <a:bodyPr>
              <a:spAutoFit/>
            </a:bodyPr>
            <a:lstStyle>
              <a:defPPr>
                <a:defRPr lang="zh-CN"/>
              </a:defPPr>
              <a:lvl1pPr>
                <a:defRPr sz="2000">
                  <a:solidFill>
                    <a:schemeClr val="accent3"/>
                  </a:solidFill>
                  <a:latin typeface="+mn-ea"/>
                  <a:ea typeface="+mn-ea"/>
                </a:defRPr>
              </a:lvl1pPr>
            </a:lstStyle>
            <a:p>
              <a:pPr>
                <a:defRPr/>
              </a:pPr>
              <a:r>
                <a:rPr lang="zh-CN" altLang="en-US" sz="1800" noProof="1">
                  <a:solidFill>
                    <a:srgbClr val="C00000"/>
                  </a:solidFill>
                  <a:latin typeface="+mn-lt"/>
                  <a:cs typeface="+mn-ea"/>
                  <a:sym typeface="+mn-lt"/>
                </a:rPr>
                <a:t>要着力打造党的建设新常态</a:t>
              </a:r>
              <a:endParaRPr lang="zh-CN" altLang="en-US" sz="1800" noProof="1">
                <a:solidFill>
                  <a:srgbClr val="C00000"/>
                </a:solidFill>
                <a:latin typeface="+mn-lt"/>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7422"/>
                                        </p:tgtEl>
                                        <p:attrNameLst>
                                          <p:attrName>style.visibility</p:attrName>
                                        </p:attrNameLst>
                                      </p:cBhvr>
                                      <p:to>
                                        <p:strVal val="visible"/>
                                      </p:to>
                                    </p:set>
                                    <p:animEffect transition="in" filter="fade">
                                      <p:cBhvr>
                                        <p:cTn id="7" dur="1000"/>
                                        <p:tgtEl>
                                          <p:spTgt spid="17422"/>
                                        </p:tgtEl>
                                      </p:cBhvr>
                                    </p:animEffect>
                                    <p:anim calcmode="lin" valueType="num">
                                      <p:cBhvr>
                                        <p:cTn id="8" dur="1000" fill="hold"/>
                                        <p:tgtEl>
                                          <p:spTgt spid="17422"/>
                                        </p:tgtEl>
                                        <p:attrNameLst>
                                          <p:attrName>ppt_x</p:attrName>
                                        </p:attrNameLst>
                                      </p:cBhvr>
                                      <p:tavLst>
                                        <p:tav tm="0">
                                          <p:val>
                                            <p:strVal val="#ppt_x"/>
                                          </p:val>
                                        </p:tav>
                                        <p:tav tm="100000">
                                          <p:val>
                                            <p:strVal val="#ppt_x"/>
                                          </p:val>
                                        </p:tav>
                                      </p:tavLst>
                                    </p:anim>
                                    <p:anim calcmode="lin" valueType="num">
                                      <p:cBhvr>
                                        <p:cTn id="9" dur="1000" fill="hold"/>
                                        <p:tgtEl>
                                          <p:spTgt spid="17422"/>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90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30" presetClass="entr" presetSubtype="0" fill="hold" nodeType="withEffect">
                                  <p:stCondLst>
                                    <p:cond delay="140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800" decel="100000"/>
                                        <p:tgtEl>
                                          <p:spTgt spid="18"/>
                                        </p:tgtEl>
                                      </p:cBhvr>
                                    </p:animEffect>
                                    <p:anim calcmode="lin" valueType="num">
                                      <p:cBhvr>
                                        <p:cTn id="18" dur="800" decel="100000" fill="hold"/>
                                        <p:tgtEl>
                                          <p:spTgt spid="18"/>
                                        </p:tgtEl>
                                        <p:attrNameLst>
                                          <p:attrName>style.rotation</p:attrName>
                                        </p:attrNameLst>
                                      </p:cBhvr>
                                      <p:tavLst>
                                        <p:tav tm="0">
                                          <p:val>
                                            <p:fltVal val="-90"/>
                                          </p:val>
                                        </p:tav>
                                        <p:tav tm="100000">
                                          <p:val>
                                            <p:fltVal val="0"/>
                                          </p:val>
                                        </p:tav>
                                      </p:tavLst>
                                    </p:anim>
                                    <p:anim calcmode="lin" valueType="num">
                                      <p:cBhvr>
                                        <p:cTn id="19" dur="800" decel="100000" fill="hold"/>
                                        <p:tgtEl>
                                          <p:spTgt spid="18"/>
                                        </p:tgtEl>
                                        <p:attrNameLst>
                                          <p:attrName>ppt_x</p:attrName>
                                        </p:attrNameLst>
                                      </p:cBhvr>
                                      <p:tavLst>
                                        <p:tav tm="0">
                                          <p:val>
                                            <p:strVal val="#ppt_x+0.4"/>
                                          </p:val>
                                        </p:tav>
                                        <p:tav tm="100000">
                                          <p:val>
                                            <p:strVal val="#ppt_x-0.05"/>
                                          </p:val>
                                        </p:tav>
                                      </p:tavLst>
                                    </p:anim>
                                    <p:anim calcmode="lin" valueType="num">
                                      <p:cBhvr>
                                        <p:cTn id="20" dur="800" decel="100000" fill="hold"/>
                                        <p:tgtEl>
                                          <p:spTgt spid="18"/>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par>
                                <p:cTn id="23" presetID="41" presetClass="entr" presetSubtype="0" fill="hold" grpId="0" nodeType="withEffect">
                                  <p:stCondLst>
                                    <p:cond delay="2500"/>
                                  </p:stCondLst>
                                  <p:iterate type="lt">
                                    <p:tmPct val="10000"/>
                                  </p:iterate>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2"/>
                                        </p:tgtEl>
                                        <p:attrNameLst>
                                          <p:attrName>ppt_y</p:attrName>
                                        </p:attrNameLst>
                                      </p:cBhvr>
                                      <p:tavLst>
                                        <p:tav tm="0">
                                          <p:val>
                                            <p:strVal val="#ppt_y"/>
                                          </p:val>
                                        </p:tav>
                                        <p:tav tm="100000">
                                          <p:val>
                                            <p:strVal val="#ppt_y"/>
                                          </p:val>
                                        </p:tav>
                                      </p:tavLst>
                                    </p:anim>
                                    <p:anim calcmode="lin" valueType="num">
                                      <p:cBhvr>
                                        <p:cTn id="27"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2"/>
                                        </p:tgtEl>
                                      </p:cBhvr>
                                    </p:animEffect>
                                  </p:childTnLst>
                                </p:cTn>
                              </p:par>
                              <p:par>
                                <p:cTn id="30" presetID="2" presetClass="entr" presetSubtype="4" fill="hold" nodeType="withEffect">
                                  <p:stCondLst>
                                    <p:cond delay="375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ppt_x"/>
                                          </p:val>
                                        </p:tav>
                                        <p:tav tm="100000">
                                          <p:val>
                                            <p:strVal val="#ppt_x"/>
                                          </p:val>
                                        </p:tav>
                                      </p:tavLst>
                                    </p:anim>
                                    <p:anim calcmode="lin" valueType="num">
                                      <p:cBhvr additive="base">
                                        <p:cTn id="33" dur="500" fill="hold"/>
                                        <p:tgtEl>
                                          <p:spTgt spid="4"/>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4300"/>
                                  </p:stCondLst>
                                  <p:childTnLst>
                                    <p:set>
                                      <p:cBhvr>
                                        <p:cTn id="35" dur="1" fill="hold">
                                          <p:stCondLst>
                                            <p:cond delay="0"/>
                                          </p:stCondLst>
                                        </p:cTn>
                                        <p:tgtEl>
                                          <p:spTgt spid="5"/>
                                        </p:tgtEl>
                                        <p:attrNameLst>
                                          <p:attrName>style.visibility</p:attrName>
                                        </p:attrNameLst>
                                      </p:cBhvr>
                                      <p:to>
                                        <p:strVal val="visible"/>
                                      </p:to>
                                    </p:set>
                                    <p:anim calcmode="lin" valueType="num">
                                      <p:cBhvr additive="base">
                                        <p:cTn id="36" dur="500" fill="hold"/>
                                        <p:tgtEl>
                                          <p:spTgt spid="5"/>
                                        </p:tgtEl>
                                        <p:attrNameLst>
                                          <p:attrName>ppt_x</p:attrName>
                                        </p:attrNameLst>
                                      </p:cBhvr>
                                      <p:tavLst>
                                        <p:tav tm="0">
                                          <p:val>
                                            <p:strVal val="#ppt_x"/>
                                          </p:val>
                                        </p:tav>
                                        <p:tav tm="100000">
                                          <p:val>
                                            <p:strVal val="#ppt_x"/>
                                          </p:val>
                                        </p:tav>
                                      </p:tavLst>
                                    </p:anim>
                                    <p:anim calcmode="lin" valueType="num">
                                      <p:cBhvr additive="base">
                                        <p:cTn id="37" dur="500" fill="hold"/>
                                        <p:tgtEl>
                                          <p:spTgt spid="5"/>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430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ppt_x"/>
                                          </p:val>
                                        </p:tav>
                                        <p:tav tm="100000">
                                          <p:val>
                                            <p:strVal val="#ppt_x"/>
                                          </p:val>
                                        </p:tav>
                                      </p:tavLst>
                                    </p:anim>
                                    <p:anim calcmode="lin" valueType="num">
                                      <p:cBhvr additive="base">
                                        <p:cTn id="41"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bwMode="auto">
          <a:xfrm>
            <a:off x="2549525" y="1666875"/>
            <a:ext cx="219075" cy="5191125"/>
            <a:chOff x="2549525" y="1666875"/>
            <a:chExt cx="219075" cy="5191125"/>
          </a:xfrm>
        </p:grpSpPr>
        <p:sp>
          <p:nvSpPr>
            <p:cNvPr id="65541" name="Line 6"/>
            <p:cNvSpPr>
              <a:spLocks noChangeShapeType="1"/>
            </p:cNvSpPr>
            <p:nvPr/>
          </p:nvSpPr>
          <p:spPr bwMode="auto">
            <a:xfrm>
              <a:off x="2660650" y="1858963"/>
              <a:ext cx="0" cy="4999037"/>
            </a:xfrm>
            <a:prstGeom prst="line">
              <a:avLst/>
            </a:prstGeom>
            <a:noFill/>
            <a:ln w="12700">
              <a:solidFill>
                <a:srgbClr val="716F6E"/>
              </a:solidFill>
              <a:prstDash val="dash"/>
              <a:miter lim="800000"/>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sp>
          <p:nvSpPr>
            <p:cNvPr id="65546" name="Freeform 5"/>
            <p:cNvSpPr>
              <a:spLocks noChangeArrowheads="1"/>
            </p:cNvSpPr>
            <p:nvPr/>
          </p:nvSpPr>
          <p:spPr bwMode="auto">
            <a:xfrm>
              <a:off x="2549525" y="1666875"/>
              <a:ext cx="219075" cy="192088"/>
            </a:xfrm>
            <a:custGeom>
              <a:avLst/>
              <a:gdLst>
                <a:gd name="T0" fmla="*/ 208 w 416"/>
                <a:gd name="T1" fmla="*/ 361 h 361"/>
                <a:gd name="T2" fmla="*/ 312 w 416"/>
                <a:gd name="T3" fmla="*/ 181 h 361"/>
                <a:gd name="T4" fmla="*/ 416 w 416"/>
                <a:gd name="T5" fmla="*/ 0 h 361"/>
                <a:gd name="T6" fmla="*/ 208 w 416"/>
                <a:gd name="T7" fmla="*/ 0 h 361"/>
                <a:gd name="T8" fmla="*/ 0 w 416"/>
                <a:gd name="T9" fmla="*/ 0 h 361"/>
                <a:gd name="T10" fmla="*/ 104 w 416"/>
                <a:gd name="T11" fmla="*/ 181 h 361"/>
                <a:gd name="T12" fmla="*/ 208 w 416"/>
                <a:gd name="T13" fmla="*/ 361 h 361"/>
              </a:gdLst>
              <a:ahLst/>
              <a:cxnLst>
                <a:cxn ang="0">
                  <a:pos x="T0" y="T1"/>
                </a:cxn>
                <a:cxn ang="0">
                  <a:pos x="T2" y="T3"/>
                </a:cxn>
                <a:cxn ang="0">
                  <a:pos x="T4" y="T5"/>
                </a:cxn>
                <a:cxn ang="0">
                  <a:pos x="T6" y="T7"/>
                </a:cxn>
                <a:cxn ang="0">
                  <a:pos x="T8" y="T9"/>
                </a:cxn>
                <a:cxn ang="0">
                  <a:pos x="T10" y="T11"/>
                </a:cxn>
                <a:cxn ang="0">
                  <a:pos x="T12" y="T13"/>
                </a:cxn>
              </a:cxnLst>
              <a:rect l="0" t="0" r="r" b="b"/>
              <a:pathLst>
                <a:path w="416" h="361">
                  <a:moveTo>
                    <a:pt x="208" y="361"/>
                  </a:moveTo>
                  <a:lnTo>
                    <a:pt x="312" y="181"/>
                  </a:lnTo>
                  <a:lnTo>
                    <a:pt x="416" y="0"/>
                  </a:lnTo>
                  <a:lnTo>
                    <a:pt x="208" y="0"/>
                  </a:lnTo>
                  <a:lnTo>
                    <a:pt x="0" y="0"/>
                  </a:lnTo>
                  <a:lnTo>
                    <a:pt x="104" y="181"/>
                  </a:lnTo>
                  <a:lnTo>
                    <a:pt x="208" y="361"/>
                  </a:ln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latin typeface="+mn-lt"/>
                <a:ea typeface="+mn-ea"/>
                <a:cs typeface="+mn-ea"/>
                <a:sym typeface="+mn-lt"/>
              </a:endParaRPr>
            </a:p>
          </p:txBody>
        </p:sp>
      </p:grpSp>
      <p:sp>
        <p:nvSpPr>
          <p:cNvPr id="65537" name="TextBox 54"/>
          <p:cNvSpPr txBox="1">
            <a:spLocks noChangeArrowheads="1"/>
          </p:cNvSpPr>
          <p:nvPr/>
        </p:nvSpPr>
        <p:spPr bwMode="auto">
          <a:xfrm>
            <a:off x="947738" y="200025"/>
            <a:ext cx="6230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en-US" altLang="zh-CN" sz="2800" smtClean="0">
                <a:latin typeface="+mn-lt"/>
                <a:ea typeface="+mn-ea"/>
                <a:cs typeface="+mn-ea"/>
                <a:sym typeface="+mn-lt"/>
              </a:rPr>
              <a:t>4.1 </a:t>
            </a:r>
            <a:r>
              <a:rPr lang="zh-CN" altLang="en-US" sz="2800" smtClean="0">
                <a:latin typeface="+mn-lt"/>
                <a:ea typeface="+mn-ea"/>
                <a:cs typeface="+mn-ea"/>
                <a:sym typeface="+mn-lt"/>
              </a:rPr>
              <a:t>要科学理解党的建设新常态</a:t>
            </a:r>
            <a:endParaRPr lang="zh-CN" altLang="en-US" sz="2800" smtClean="0">
              <a:latin typeface="+mn-lt"/>
              <a:ea typeface="+mn-ea"/>
              <a:cs typeface="+mn-ea"/>
              <a:sym typeface="+mn-lt"/>
            </a:endParaRPr>
          </a:p>
        </p:txBody>
      </p:sp>
      <p:sp>
        <p:nvSpPr>
          <p:cNvPr id="65538" name="Line 8"/>
          <p:cNvSpPr>
            <a:spLocks noChangeShapeType="1"/>
          </p:cNvSpPr>
          <p:nvPr/>
        </p:nvSpPr>
        <p:spPr bwMode="auto">
          <a:xfrm>
            <a:off x="1033463" y="703263"/>
            <a:ext cx="9737725" cy="0"/>
          </a:xfrm>
          <a:prstGeom prst="line">
            <a:avLst/>
          </a:prstGeom>
          <a:noFill/>
          <a:ln w="12700">
            <a:solidFill>
              <a:schemeClr val="tx2"/>
            </a:solidFill>
            <a:prstDash val="dash"/>
            <a:miter lim="800000"/>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grpSp>
        <p:nvGrpSpPr>
          <p:cNvPr id="3" name="组合 2"/>
          <p:cNvGrpSpPr/>
          <p:nvPr/>
        </p:nvGrpSpPr>
        <p:grpSpPr bwMode="auto">
          <a:xfrm>
            <a:off x="661988" y="914400"/>
            <a:ext cx="9685337" cy="684213"/>
            <a:chOff x="661988" y="914400"/>
            <a:chExt cx="9685337" cy="684213"/>
          </a:xfrm>
        </p:grpSpPr>
        <p:sp>
          <p:nvSpPr>
            <p:cNvPr id="12" name="对角圆角矩形 42"/>
            <p:cNvSpPr/>
            <p:nvPr/>
          </p:nvSpPr>
          <p:spPr bwMode="auto">
            <a:xfrm>
              <a:off x="661988" y="914400"/>
              <a:ext cx="9685337" cy="684213"/>
            </a:xfrm>
            <a:prstGeom prst="round2DiagRect">
              <a:avLst/>
            </a:prstGeom>
            <a:solidFill>
              <a:schemeClr val="tx1"/>
            </a:solidFill>
            <a:ln w="38100" cap="flat">
              <a:solidFill>
                <a:schemeClr val="bg2"/>
              </a:solidFill>
              <a:prstDash val="solid"/>
              <a:miter lim="800000"/>
            </a:ln>
            <a:effectLst>
              <a:outerShdw blurRad="50800" dist="38100" dir="2700000" algn="tl"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sp>
          <p:nvSpPr>
            <p:cNvPr id="13" name="TextBox 43"/>
            <p:cNvSpPr txBox="1"/>
            <p:nvPr/>
          </p:nvSpPr>
          <p:spPr>
            <a:xfrm>
              <a:off x="1033463" y="1016000"/>
              <a:ext cx="5495925" cy="522288"/>
            </a:xfrm>
            <a:prstGeom prst="rect">
              <a:avLst/>
            </a:prstGeom>
            <a:noFill/>
          </p:spPr>
          <p:txBody>
            <a:bodyPr>
              <a:spAutoFit/>
            </a:bodyPr>
            <a:lstStyle>
              <a:defPPr>
                <a:defRPr lang="zh-CN"/>
              </a:defPPr>
              <a:lvl1pPr>
                <a:defRPr sz="2400" b="1">
                  <a:solidFill>
                    <a:schemeClr val="accent2"/>
                  </a:solidFill>
                  <a:latin typeface="+mj-ea"/>
                  <a:ea typeface="+mj-ea"/>
                </a:defRPr>
              </a:lvl1pPr>
            </a:lstStyle>
            <a:p>
              <a:pPr algn="just">
                <a:defRPr/>
              </a:pPr>
              <a:r>
                <a:rPr lang="zh-CN" altLang="en-US" sz="2800" noProof="1">
                  <a:solidFill>
                    <a:schemeClr val="accent3"/>
                  </a:solidFill>
                  <a:latin typeface="+mn-lt"/>
                  <a:ea typeface="+mn-ea"/>
                  <a:cs typeface="+mn-ea"/>
                  <a:sym typeface="+mn-lt"/>
                </a:rPr>
                <a:t>科学理解党的建设新常态</a:t>
              </a:r>
              <a:endParaRPr lang="zh-CN" altLang="en-US" sz="2800" noProof="1">
                <a:solidFill>
                  <a:schemeClr val="accent3"/>
                </a:solidFill>
                <a:latin typeface="+mn-lt"/>
                <a:ea typeface="+mn-ea"/>
                <a:cs typeface="+mn-ea"/>
                <a:sym typeface="+mn-lt"/>
              </a:endParaRPr>
            </a:p>
          </p:txBody>
        </p:sp>
      </p:grpSp>
      <p:grpSp>
        <p:nvGrpSpPr>
          <p:cNvPr id="5" name="组合 4"/>
          <p:cNvGrpSpPr/>
          <p:nvPr/>
        </p:nvGrpSpPr>
        <p:grpSpPr bwMode="auto">
          <a:xfrm>
            <a:off x="1123950" y="2989263"/>
            <a:ext cx="1677988" cy="368300"/>
            <a:chOff x="1123950" y="2989263"/>
            <a:chExt cx="1677988" cy="368300"/>
          </a:xfrm>
        </p:grpSpPr>
        <p:grpSp>
          <p:nvGrpSpPr>
            <p:cNvPr id="68627" name="组合 6"/>
            <p:cNvGrpSpPr/>
            <p:nvPr/>
          </p:nvGrpSpPr>
          <p:grpSpPr bwMode="auto">
            <a:xfrm>
              <a:off x="2513013" y="3044825"/>
              <a:ext cx="288925" cy="288925"/>
              <a:chOff x="957263" y="3209925"/>
              <a:chExt cx="288925" cy="288925"/>
            </a:xfrm>
          </p:grpSpPr>
          <p:sp>
            <p:nvSpPr>
              <p:cNvPr id="8" name="Oval 15"/>
              <p:cNvSpPr>
                <a:spLocks noChangeArrowheads="1"/>
              </p:cNvSpPr>
              <p:nvPr/>
            </p:nvSpPr>
            <p:spPr bwMode="auto">
              <a:xfrm>
                <a:off x="957263" y="3209925"/>
                <a:ext cx="288925" cy="288925"/>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sp>
            <p:nvSpPr>
              <p:cNvPr id="65544" name="Freeform 16"/>
              <p:cNvSpPr>
                <a:spLocks noChangeArrowheads="1"/>
              </p:cNvSpPr>
              <p:nvPr/>
            </p:nvSpPr>
            <p:spPr bwMode="auto">
              <a:xfrm>
                <a:off x="1057275" y="3282950"/>
                <a:ext cx="130175" cy="150813"/>
              </a:xfrm>
              <a:custGeom>
                <a:avLst/>
                <a:gdLst>
                  <a:gd name="T0" fmla="*/ 166 w 188"/>
                  <a:gd name="T1" fmla="*/ 89 h 217"/>
                  <a:gd name="T2" fmla="*/ 99 w 188"/>
                  <a:gd name="T3" fmla="*/ 51 h 217"/>
                  <a:gd name="T4" fmla="*/ 32 w 188"/>
                  <a:gd name="T5" fmla="*/ 12 h 217"/>
                  <a:gd name="T6" fmla="*/ 0 w 188"/>
                  <a:gd name="T7" fmla="*/ 30 h 217"/>
                  <a:gd name="T8" fmla="*/ 0 w 188"/>
                  <a:gd name="T9" fmla="*/ 108 h 217"/>
                  <a:gd name="T10" fmla="*/ 0 w 188"/>
                  <a:gd name="T11" fmla="*/ 185 h 217"/>
                  <a:gd name="T12" fmla="*/ 32 w 188"/>
                  <a:gd name="T13" fmla="*/ 204 h 217"/>
                  <a:gd name="T14" fmla="*/ 99 w 188"/>
                  <a:gd name="T15" fmla="*/ 165 h 217"/>
                  <a:gd name="T16" fmla="*/ 166 w 188"/>
                  <a:gd name="T17" fmla="*/ 126 h 217"/>
                  <a:gd name="T18" fmla="*/ 166 w 188"/>
                  <a:gd name="T19" fmla="*/ 8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217">
                    <a:moveTo>
                      <a:pt x="166" y="89"/>
                    </a:moveTo>
                    <a:lnTo>
                      <a:pt x="99" y="51"/>
                    </a:lnTo>
                    <a:cubicBezTo>
                      <a:pt x="77" y="38"/>
                      <a:pt x="55" y="25"/>
                      <a:pt x="32" y="12"/>
                    </a:cubicBezTo>
                    <a:cubicBezTo>
                      <a:pt x="11" y="0"/>
                      <a:pt x="0" y="5"/>
                      <a:pt x="0" y="30"/>
                    </a:cubicBezTo>
                    <a:lnTo>
                      <a:pt x="0" y="108"/>
                    </a:lnTo>
                    <a:cubicBezTo>
                      <a:pt x="0" y="134"/>
                      <a:pt x="0" y="159"/>
                      <a:pt x="0" y="185"/>
                    </a:cubicBezTo>
                    <a:cubicBezTo>
                      <a:pt x="0" y="209"/>
                      <a:pt x="10" y="217"/>
                      <a:pt x="32" y="204"/>
                    </a:cubicBezTo>
                    <a:lnTo>
                      <a:pt x="99" y="165"/>
                    </a:lnTo>
                    <a:cubicBezTo>
                      <a:pt x="121" y="152"/>
                      <a:pt x="144" y="139"/>
                      <a:pt x="166" y="126"/>
                    </a:cubicBezTo>
                    <a:cubicBezTo>
                      <a:pt x="187" y="114"/>
                      <a:pt x="188" y="102"/>
                      <a:pt x="166" y="8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latin typeface="+mn-lt"/>
                  <a:ea typeface="+mn-ea"/>
                  <a:cs typeface="+mn-ea"/>
                  <a:sym typeface="+mn-lt"/>
                </a:endParaRPr>
              </a:p>
            </p:txBody>
          </p:sp>
        </p:grpSp>
        <p:sp>
          <p:nvSpPr>
            <p:cNvPr id="18" name="文本框 17"/>
            <p:cNvSpPr txBox="1">
              <a:spLocks noChangeArrowheads="1"/>
            </p:cNvSpPr>
            <p:nvPr/>
          </p:nvSpPr>
          <p:spPr bwMode="auto">
            <a:xfrm>
              <a:off x="1123950" y="2989263"/>
              <a:ext cx="1314450" cy="368300"/>
            </a:xfrm>
            <a:prstGeom prst="rect">
              <a:avLst/>
            </a:prstGeom>
            <a:solidFill>
              <a:schemeClr val="bg1"/>
            </a:solidFill>
            <a:ln w="28575">
              <a:solidFill>
                <a:schemeClr val="bg2"/>
              </a:solidFill>
              <a:round/>
            </a:ln>
            <a:effectLst>
              <a:outerShdw blurRad="63500" sx="102000" sy="102000" algn="ctr" rotWithShape="0">
                <a:srgbClr val="000000">
                  <a:alpha val="39999"/>
                </a:srgbClr>
              </a:outerShdw>
            </a:effectLst>
          </p:spPr>
          <p:txBody>
            <a:bodyPr>
              <a:spAutoFit/>
            </a:bodyPr>
            <a:lstStyle/>
            <a:p>
              <a:pPr algn="ctr">
                <a:defRPr/>
              </a:pPr>
              <a:r>
                <a:rPr lang="zh-CN" altLang="en-US" b="1">
                  <a:solidFill>
                    <a:schemeClr val="bg2"/>
                  </a:solidFill>
                  <a:latin typeface="+mn-lt"/>
                  <a:ea typeface="+mn-ea"/>
                  <a:cs typeface="+mn-ea"/>
                  <a:sym typeface="+mn-lt"/>
                </a:rPr>
                <a:t>政绩观</a:t>
              </a:r>
              <a:endParaRPr lang="zh-CN" altLang="en-US" b="1">
                <a:solidFill>
                  <a:schemeClr val="bg2"/>
                </a:solidFill>
                <a:latin typeface="+mn-lt"/>
                <a:ea typeface="+mn-ea"/>
                <a:cs typeface="+mn-ea"/>
                <a:sym typeface="+mn-lt"/>
              </a:endParaRPr>
            </a:p>
          </p:txBody>
        </p:sp>
      </p:grpSp>
      <p:grpSp>
        <p:nvGrpSpPr>
          <p:cNvPr id="7" name="组合 6"/>
          <p:cNvGrpSpPr/>
          <p:nvPr/>
        </p:nvGrpSpPr>
        <p:grpSpPr bwMode="auto">
          <a:xfrm>
            <a:off x="1123950" y="4465638"/>
            <a:ext cx="1677988" cy="368300"/>
            <a:chOff x="1123950" y="4465638"/>
            <a:chExt cx="1677988" cy="368300"/>
          </a:xfrm>
        </p:grpSpPr>
        <p:grpSp>
          <p:nvGrpSpPr>
            <p:cNvPr id="68623" name="组合 13"/>
            <p:cNvGrpSpPr/>
            <p:nvPr/>
          </p:nvGrpSpPr>
          <p:grpSpPr bwMode="auto">
            <a:xfrm>
              <a:off x="2513013" y="4498975"/>
              <a:ext cx="288925" cy="288925"/>
              <a:chOff x="957263" y="3209925"/>
              <a:chExt cx="288925" cy="288925"/>
            </a:xfrm>
          </p:grpSpPr>
          <p:sp>
            <p:nvSpPr>
              <p:cNvPr id="15" name="Oval 15"/>
              <p:cNvSpPr>
                <a:spLocks noChangeArrowheads="1"/>
              </p:cNvSpPr>
              <p:nvPr/>
            </p:nvSpPr>
            <p:spPr bwMode="auto">
              <a:xfrm>
                <a:off x="957263" y="3209925"/>
                <a:ext cx="288925" cy="288925"/>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sp>
            <p:nvSpPr>
              <p:cNvPr id="65551" name="Freeform 16"/>
              <p:cNvSpPr>
                <a:spLocks noChangeArrowheads="1"/>
              </p:cNvSpPr>
              <p:nvPr/>
            </p:nvSpPr>
            <p:spPr bwMode="auto">
              <a:xfrm>
                <a:off x="1057275" y="3282950"/>
                <a:ext cx="130175" cy="150813"/>
              </a:xfrm>
              <a:custGeom>
                <a:avLst/>
                <a:gdLst>
                  <a:gd name="T0" fmla="*/ 166 w 188"/>
                  <a:gd name="T1" fmla="*/ 89 h 217"/>
                  <a:gd name="T2" fmla="*/ 99 w 188"/>
                  <a:gd name="T3" fmla="*/ 51 h 217"/>
                  <a:gd name="T4" fmla="*/ 32 w 188"/>
                  <a:gd name="T5" fmla="*/ 12 h 217"/>
                  <a:gd name="T6" fmla="*/ 0 w 188"/>
                  <a:gd name="T7" fmla="*/ 30 h 217"/>
                  <a:gd name="T8" fmla="*/ 0 w 188"/>
                  <a:gd name="T9" fmla="*/ 108 h 217"/>
                  <a:gd name="T10" fmla="*/ 0 w 188"/>
                  <a:gd name="T11" fmla="*/ 185 h 217"/>
                  <a:gd name="T12" fmla="*/ 32 w 188"/>
                  <a:gd name="T13" fmla="*/ 204 h 217"/>
                  <a:gd name="T14" fmla="*/ 99 w 188"/>
                  <a:gd name="T15" fmla="*/ 165 h 217"/>
                  <a:gd name="T16" fmla="*/ 166 w 188"/>
                  <a:gd name="T17" fmla="*/ 126 h 217"/>
                  <a:gd name="T18" fmla="*/ 166 w 188"/>
                  <a:gd name="T19" fmla="*/ 8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217">
                    <a:moveTo>
                      <a:pt x="166" y="89"/>
                    </a:moveTo>
                    <a:lnTo>
                      <a:pt x="99" y="51"/>
                    </a:lnTo>
                    <a:cubicBezTo>
                      <a:pt x="77" y="38"/>
                      <a:pt x="55" y="25"/>
                      <a:pt x="32" y="12"/>
                    </a:cubicBezTo>
                    <a:cubicBezTo>
                      <a:pt x="11" y="0"/>
                      <a:pt x="0" y="5"/>
                      <a:pt x="0" y="30"/>
                    </a:cubicBezTo>
                    <a:lnTo>
                      <a:pt x="0" y="108"/>
                    </a:lnTo>
                    <a:cubicBezTo>
                      <a:pt x="0" y="134"/>
                      <a:pt x="0" y="159"/>
                      <a:pt x="0" y="185"/>
                    </a:cubicBezTo>
                    <a:cubicBezTo>
                      <a:pt x="0" y="209"/>
                      <a:pt x="10" y="217"/>
                      <a:pt x="32" y="204"/>
                    </a:cubicBezTo>
                    <a:lnTo>
                      <a:pt x="99" y="165"/>
                    </a:lnTo>
                    <a:cubicBezTo>
                      <a:pt x="121" y="152"/>
                      <a:pt x="144" y="139"/>
                      <a:pt x="166" y="126"/>
                    </a:cubicBezTo>
                    <a:cubicBezTo>
                      <a:pt x="187" y="114"/>
                      <a:pt x="188" y="102"/>
                      <a:pt x="166" y="8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latin typeface="+mn-lt"/>
                  <a:ea typeface="+mn-ea"/>
                  <a:cs typeface="+mn-ea"/>
                  <a:sym typeface="+mn-lt"/>
                </a:endParaRPr>
              </a:p>
            </p:txBody>
          </p:sp>
        </p:grpSp>
        <p:sp>
          <p:nvSpPr>
            <p:cNvPr id="19" name="文本框 18"/>
            <p:cNvSpPr txBox="1">
              <a:spLocks noChangeArrowheads="1"/>
            </p:cNvSpPr>
            <p:nvPr/>
          </p:nvSpPr>
          <p:spPr bwMode="auto">
            <a:xfrm>
              <a:off x="1123950" y="4465638"/>
              <a:ext cx="1314450" cy="368300"/>
            </a:xfrm>
            <a:prstGeom prst="rect">
              <a:avLst/>
            </a:prstGeom>
            <a:solidFill>
              <a:schemeClr val="bg1"/>
            </a:solidFill>
            <a:ln w="28575">
              <a:solidFill>
                <a:schemeClr val="bg2"/>
              </a:solidFill>
              <a:round/>
            </a:ln>
            <a:effectLst>
              <a:outerShdw blurRad="63500" sx="102000" sy="102000" algn="ctr" rotWithShape="0">
                <a:srgbClr val="000000">
                  <a:alpha val="39999"/>
                </a:srgbClr>
              </a:outerShdw>
            </a:effectLst>
          </p:spPr>
          <p:txBody>
            <a:bodyPr>
              <a:spAutoFit/>
            </a:bodyPr>
            <a:lstStyle/>
            <a:p>
              <a:pPr algn="ctr">
                <a:defRPr/>
              </a:pPr>
              <a:r>
                <a:rPr lang="zh-CN" altLang="en-US" b="1">
                  <a:solidFill>
                    <a:schemeClr val="bg2"/>
                  </a:solidFill>
                  <a:latin typeface="+mn-lt"/>
                  <a:ea typeface="+mn-ea"/>
                  <a:cs typeface="+mn-ea"/>
                  <a:sym typeface="+mn-lt"/>
                </a:rPr>
                <a:t>作风建设</a:t>
              </a:r>
              <a:endParaRPr lang="zh-CN" altLang="en-US" b="1">
                <a:solidFill>
                  <a:schemeClr val="bg2"/>
                </a:solidFill>
                <a:latin typeface="+mn-lt"/>
                <a:ea typeface="+mn-ea"/>
                <a:cs typeface="+mn-ea"/>
                <a:sym typeface="+mn-lt"/>
              </a:endParaRPr>
            </a:p>
          </p:txBody>
        </p:sp>
      </p:grpSp>
      <p:grpSp>
        <p:nvGrpSpPr>
          <p:cNvPr id="9" name="组合 8"/>
          <p:cNvGrpSpPr/>
          <p:nvPr/>
        </p:nvGrpSpPr>
        <p:grpSpPr bwMode="auto">
          <a:xfrm>
            <a:off x="2887663" y="4443413"/>
            <a:ext cx="7342187" cy="1566862"/>
            <a:chOff x="2887663" y="4443413"/>
            <a:chExt cx="7342187" cy="1566862"/>
          </a:xfrm>
        </p:grpSpPr>
        <p:sp>
          <p:nvSpPr>
            <p:cNvPr id="65552" name="矩形 16"/>
            <p:cNvSpPr>
              <a:spLocks noChangeArrowheads="1"/>
            </p:cNvSpPr>
            <p:nvPr/>
          </p:nvSpPr>
          <p:spPr bwMode="auto">
            <a:xfrm>
              <a:off x="2887663" y="4443413"/>
              <a:ext cx="71707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sz="2000" b="1" dirty="0">
                  <a:latin typeface="+mn-lt"/>
                  <a:ea typeface="+mn-ea"/>
                  <a:cs typeface="+mn-ea"/>
                  <a:sym typeface="+mn-lt"/>
                </a:rPr>
                <a:t>二是必须把握从整治“四风”问题起步、又从整治“四风”问题延伸的新节奏。</a:t>
              </a:r>
              <a:endParaRPr lang="zh-CN" altLang="en-US" sz="2000" b="1" dirty="0">
                <a:latin typeface="+mn-lt"/>
                <a:ea typeface="+mn-ea"/>
                <a:cs typeface="+mn-ea"/>
                <a:sym typeface="+mn-lt"/>
              </a:endParaRPr>
            </a:p>
          </p:txBody>
        </p:sp>
        <p:sp>
          <p:nvSpPr>
            <p:cNvPr id="65556" name="矩形 21"/>
            <p:cNvSpPr>
              <a:spLocks noChangeArrowheads="1"/>
            </p:cNvSpPr>
            <p:nvPr/>
          </p:nvSpPr>
          <p:spPr bwMode="auto">
            <a:xfrm>
              <a:off x="2889250" y="5178425"/>
              <a:ext cx="73406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sz="1600">
                  <a:solidFill>
                    <a:schemeClr val="bg1"/>
                  </a:solidFill>
                  <a:latin typeface="+mn-lt"/>
                  <a:ea typeface="+mn-ea"/>
                  <a:cs typeface="+mn-ea"/>
                  <a:sym typeface="+mn-lt"/>
                </a:rPr>
                <a:t>从现实要求看，作风更加直接和直观。党的建设从整治“四风”问题起步，赢得了人民群众的大力拥护和支持，又从整治“四风”问题延伸，将作风建设贯穿于党的思想建设、组织建设、反腐倡廉建设和制度建设之中。</a:t>
              </a:r>
              <a:endParaRPr lang="zh-CN" altLang="en-US" sz="1600">
                <a:solidFill>
                  <a:schemeClr val="bg1"/>
                </a:solidFill>
                <a:latin typeface="+mn-lt"/>
                <a:ea typeface="+mn-ea"/>
                <a:cs typeface="+mn-ea"/>
                <a:sym typeface="+mn-lt"/>
              </a:endParaRPr>
            </a:p>
          </p:txBody>
        </p:sp>
      </p:grpSp>
      <p:grpSp>
        <p:nvGrpSpPr>
          <p:cNvPr id="6" name="组合 5"/>
          <p:cNvGrpSpPr/>
          <p:nvPr/>
        </p:nvGrpSpPr>
        <p:grpSpPr bwMode="auto">
          <a:xfrm>
            <a:off x="2887663" y="1873250"/>
            <a:ext cx="7342187" cy="2297113"/>
            <a:chOff x="2887663" y="1873250"/>
            <a:chExt cx="7342187" cy="2297113"/>
          </a:xfrm>
        </p:grpSpPr>
        <p:sp>
          <p:nvSpPr>
            <p:cNvPr id="65545" name="矩形 9"/>
            <p:cNvSpPr>
              <a:spLocks noChangeArrowheads="1"/>
            </p:cNvSpPr>
            <p:nvPr/>
          </p:nvSpPr>
          <p:spPr bwMode="auto">
            <a:xfrm>
              <a:off x="2887663" y="2989263"/>
              <a:ext cx="69548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sz="2000" b="1">
                  <a:latin typeface="+mn-lt"/>
                  <a:ea typeface="+mn-ea"/>
                  <a:cs typeface="+mn-ea"/>
                  <a:sym typeface="+mn-lt"/>
                </a:rPr>
                <a:t>一是从严治党必须树立抓好党建是最大政绩的新理念。</a:t>
              </a:r>
              <a:endParaRPr lang="en-US" altLang="zh-CN" sz="2000" b="1">
                <a:latin typeface="+mn-lt"/>
                <a:ea typeface="+mn-ea"/>
                <a:cs typeface="+mn-ea"/>
                <a:sym typeface="+mn-lt"/>
              </a:endParaRPr>
            </a:p>
          </p:txBody>
        </p:sp>
        <p:sp>
          <p:nvSpPr>
            <p:cNvPr id="65555" name="矩形 20"/>
            <p:cNvSpPr>
              <a:spLocks noChangeArrowheads="1"/>
            </p:cNvSpPr>
            <p:nvPr/>
          </p:nvSpPr>
          <p:spPr bwMode="auto">
            <a:xfrm>
              <a:off x="2889250" y="3338513"/>
              <a:ext cx="73406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sz="1600">
                  <a:solidFill>
                    <a:schemeClr val="bg1"/>
                  </a:solidFill>
                  <a:latin typeface="+mn-lt"/>
                  <a:ea typeface="+mn-ea"/>
                  <a:cs typeface="+mn-ea"/>
                  <a:sym typeface="+mn-lt"/>
                </a:rPr>
                <a:t>习近平同志指出：“必须树立正确政绩观，坚持从巩固党的执政地位的大局看问题，把抓好党建作为最大的政绩。如果我们党弱了、散了、垮了，其他政绩又有什么意义呢？”经济要发展，党建就是最大的政绩。</a:t>
              </a:r>
              <a:endParaRPr lang="en-US" altLang="zh-CN" sz="1600">
                <a:solidFill>
                  <a:schemeClr val="bg1"/>
                </a:solidFill>
                <a:latin typeface="+mn-lt"/>
                <a:ea typeface="+mn-ea"/>
                <a:cs typeface="+mn-ea"/>
                <a:sym typeface="+mn-lt"/>
              </a:endParaRPr>
            </a:p>
          </p:txBody>
        </p:sp>
        <p:sp>
          <p:nvSpPr>
            <p:cNvPr id="65557" name="矩形 40"/>
            <p:cNvSpPr>
              <a:spLocks noChangeArrowheads="1"/>
            </p:cNvSpPr>
            <p:nvPr/>
          </p:nvSpPr>
          <p:spPr bwMode="auto">
            <a:xfrm>
              <a:off x="2887663" y="1873250"/>
              <a:ext cx="734218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dirty="0">
                  <a:solidFill>
                    <a:schemeClr val="bg1"/>
                  </a:solidFill>
                  <a:latin typeface="+mn-lt"/>
                  <a:ea typeface="+mn-ea"/>
                  <a:cs typeface="+mn-ea"/>
                  <a:sym typeface="+mn-lt"/>
                </a:rPr>
                <a:t>理解党的建设新常态，主要是从新变化入手，认识党建新常态的基本特征，它包括党的</a:t>
              </a:r>
              <a:r>
                <a:rPr lang="zh-CN" altLang="en-US" b="1" dirty="0">
                  <a:solidFill>
                    <a:schemeClr val="bg1"/>
                  </a:solidFill>
                  <a:latin typeface="+mn-lt"/>
                  <a:ea typeface="+mn-ea"/>
                  <a:cs typeface="+mn-ea"/>
                  <a:sym typeface="+mn-lt"/>
                </a:rPr>
                <a:t>建设理念、建设重点、建设方法、建设监督、建设环境</a:t>
              </a:r>
              <a:r>
                <a:rPr lang="zh-CN" altLang="en-US" dirty="0">
                  <a:solidFill>
                    <a:schemeClr val="bg1"/>
                  </a:solidFill>
                  <a:latin typeface="+mn-lt"/>
                  <a:ea typeface="+mn-ea"/>
                  <a:cs typeface="+mn-ea"/>
                  <a:sym typeface="+mn-lt"/>
                </a:rPr>
                <a:t>等方面出现的新变化。</a:t>
              </a:r>
              <a:endParaRPr lang="en-US" altLang="zh-CN" dirty="0">
                <a:solidFill>
                  <a:schemeClr val="bg1"/>
                </a:solidFill>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500"/>
                                        <p:tgtEl>
                                          <p:spTgt spid="4"/>
                                        </p:tgtEl>
                                      </p:cBhvr>
                                    </p:animEffect>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0-#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0-#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1+#ppt_w/2"/>
                                          </p:val>
                                        </p:tav>
                                        <p:tav tm="100000">
                                          <p:val>
                                            <p:strVal val="#ppt_x"/>
                                          </p:val>
                                        </p:tav>
                                      </p:tavLst>
                                    </p:anim>
                                    <p:anim calcmode="lin" valueType="num">
                                      <p:cBhvr additive="base">
                                        <p:cTn id="33"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228850" y="2360613"/>
            <a:ext cx="1157288" cy="20748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7096125" y="4197350"/>
            <a:ext cx="5097463" cy="266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8" y="5751513"/>
            <a:ext cx="121920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75" y="4114800"/>
            <a:ext cx="2343150" cy="272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5" name="组合 34"/>
          <p:cNvGrpSpPr/>
          <p:nvPr/>
        </p:nvGrpSpPr>
        <p:grpSpPr bwMode="auto">
          <a:xfrm>
            <a:off x="2228850" y="2724150"/>
            <a:ext cx="1108075" cy="1431925"/>
            <a:chOff x="982034" y="1382098"/>
            <a:chExt cx="883510" cy="1127743"/>
          </a:xfrm>
        </p:grpSpPr>
        <p:sp>
          <p:nvSpPr>
            <p:cNvPr id="36" name="TextBox 26"/>
            <p:cNvSpPr txBox="1"/>
            <p:nvPr/>
          </p:nvSpPr>
          <p:spPr>
            <a:xfrm>
              <a:off x="982034" y="1395851"/>
              <a:ext cx="687315" cy="1113990"/>
            </a:xfrm>
            <a:prstGeom prst="rect">
              <a:avLst/>
            </a:prstGeom>
            <a:noFill/>
          </p:spPr>
          <p:txBody>
            <a:bodyPr vert="eaVert" wrap="none">
              <a:spAutoFit/>
            </a:bodyPr>
            <a:lstStyle/>
            <a:p>
              <a:pPr>
                <a:defRPr/>
              </a:pPr>
              <a:r>
                <a:rPr lang="zh-CN" altLang="en-US" sz="4400" b="1" spc="756" dirty="0">
                  <a:solidFill>
                    <a:schemeClr val="bg1"/>
                  </a:solidFill>
                  <a:latin typeface="微软雅黑" panose="020B0503020204020204" pitchFamily="34" charset="-122"/>
                  <a:ea typeface="微软雅黑" panose="020B0503020204020204" pitchFamily="34" charset="-122"/>
                  <a:cs typeface="+mn-ea"/>
                  <a:sym typeface="+mn-lt"/>
                </a:rPr>
                <a:t>目录</a:t>
              </a:r>
              <a:endParaRPr lang="zh-CN" altLang="en-US" sz="6000" b="1" spc="756"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5389" name="TextBox 27"/>
            <p:cNvSpPr txBox="1">
              <a:spLocks noChangeArrowheads="1"/>
            </p:cNvSpPr>
            <p:nvPr/>
          </p:nvSpPr>
          <p:spPr bwMode="auto">
            <a:xfrm>
              <a:off x="1473154" y="1382098"/>
              <a:ext cx="392390" cy="1033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lnSpc>
                  <a:spcPct val="90000"/>
                </a:lnSpc>
                <a:spcBef>
                  <a:spcPts val="1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defRPr>
              </a:lvl9pPr>
            </a:lstStyle>
            <a:p>
              <a:pPr>
                <a:lnSpc>
                  <a:spcPct val="100000"/>
                </a:lnSpc>
                <a:spcBef>
                  <a:spcPct val="0"/>
                </a:spcBef>
                <a:buFontTx/>
                <a:buNone/>
              </a:pPr>
              <a:r>
                <a:rPr lang="en-US" altLang="zh-CN" sz="2000" b="1">
                  <a:solidFill>
                    <a:schemeClr val="bg1"/>
                  </a:solidFill>
                  <a:latin typeface="Arial" panose="020B0604020202020204" pitchFamily="34" charset="0"/>
                  <a:sym typeface="+mn-lt"/>
                </a:rPr>
                <a:t>CONTENTS</a:t>
              </a:r>
              <a:endParaRPr lang="zh-CN" altLang="en-US" sz="2000" b="1">
                <a:solidFill>
                  <a:schemeClr val="bg1"/>
                </a:solidFill>
                <a:latin typeface="Arial" panose="020B0604020202020204" pitchFamily="34" charset="0"/>
                <a:sym typeface="+mn-lt"/>
              </a:endParaRPr>
            </a:p>
          </p:txBody>
        </p:sp>
      </p:grpSp>
      <p:pic>
        <p:nvPicPr>
          <p:cNvPr id="38" name="图片 37"/>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70113" y="1471613"/>
            <a:ext cx="1284287" cy="1141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368" name="组合 2"/>
          <p:cNvGrpSpPr/>
          <p:nvPr/>
        </p:nvGrpSpPr>
        <p:grpSpPr bwMode="auto">
          <a:xfrm>
            <a:off x="3792538" y="874713"/>
            <a:ext cx="5462587" cy="881062"/>
            <a:chOff x="3794189" y="1086247"/>
            <a:chExt cx="5462724" cy="880404"/>
          </a:xfrm>
        </p:grpSpPr>
        <p:grpSp>
          <p:nvGrpSpPr>
            <p:cNvPr id="15384" name="组合 39"/>
            <p:cNvGrpSpPr/>
            <p:nvPr/>
          </p:nvGrpSpPr>
          <p:grpSpPr bwMode="auto">
            <a:xfrm>
              <a:off x="3794189" y="1086247"/>
              <a:ext cx="5462724" cy="880404"/>
              <a:chOff x="1592272" y="-251252"/>
              <a:chExt cx="5579138" cy="899166"/>
            </a:xfrm>
          </p:grpSpPr>
          <p:pic>
            <p:nvPicPr>
              <p:cNvPr id="15386" name="图片 4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05043" y="-63960"/>
                <a:ext cx="5166367" cy="56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87" name="图片 42"/>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92272" y="-251252"/>
                <a:ext cx="962117" cy="899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1" name="圆角矩形 40"/>
            <p:cNvSpPr/>
            <p:nvPr/>
          </p:nvSpPr>
          <p:spPr>
            <a:xfrm>
              <a:off x="4627647" y="1346403"/>
              <a:ext cx="4505438" cy="352162"/>
            </a:xfrm>
            <a:prstGeom prst="roundRect">
              <a:avLst>
                <a:gd name="adj" fmla="val 50000"/>
              </a:avLst>
            </a:prstGeom>
            <a:noFill/>
            <a:ln w="12700" cap="flat" cmpd="sng" algn="ctr">
              <a:noFill/>
              <a:prstDash val="solid"/>
            </a:ln>
            <a:effectLst/>
          </p:spPr>
          <p:txBody>
            <a:bodyPr anchor="ctr"/>
            <a:lstStyle/>
            <a:p>
              <a:pPr>
                <a:defRPr/>
              </a:pPr>
              <a:r>
                <a:rPr lang="zh-CN" altLang="en-US" b="1" dirty="0">
                  <a:solidFill>
                    <a:schemeClr val="bg1"/>
                  </a:solidFill>
                  <a:latin typeface="Arial" panose="020B0604020202020204"/>
                  <a:ea typeface="微软雅黑" panose="020B0503020204020204" pitchFamily="34" charset="-122"/>
                  <a:cs typeface="+mn-ea"/>
                  <a:sym typeface="+mn-lt"/>
                </a:rPr>
                <a:t>为什么要“全面从严治党” ？</a:t>
              </a:r>
              <a:endParaRPr lang="zh-CN" altLang="en-US" b="1" dirty="0">
                <a:solidFill>
                  <a:schemeClr val="bg1"/>
                </a:solidFill>
                <a:latin typeface="Arial" panose="020B0604020202020204"/>
                <a:ea typeface="微软雅黑" panose="020B0503020204020204" pitchFamily="34" charset="-122"/>
                <a:cs typeface="+mn-ea"/>
                <a:sym typeface="+mn-lt"/>
              </a:endParaRPr>
            </a:p>
          </p:txBody>
        </p:sp>
      </p:grpSp>
      <p:grpSp>
        <p:nvGrpSpPr>
          <p:cNvPr id="15369" name="组合 48"/>
          <p:cNvGrpSpPr/>
          <p:nvPr/>
        </p:nvGrpSpPr>
        <p:grpSpPr bwMode="auto">
          <a:xfrm>
            <a:off x="3792538" y="1917700"/>
            <a:ext cx="5462587" cy="881063"/>
            <a:chOff x="3794189" y="1086247"/>
            <a:chExt cx="5462724" cy="880404"/>
          </a:xfrm>
        </p:grpSpPr>
        <p:grpSp>
          <p:nvGrpSpPr>
            <p:cNvPr id="15380" name="组合 49"/>
            <p:cNvGrpSpPr/>
            <p:nvPr/>
          </p:nvGrpSpPr>
          <p:grpSpPr bwMode="auto">
            <a:xfrm>
              <a:off x="3794189" y="1086247"/>
              <a:ext cx="5462724" cy="880404"/>
              <a:chOff x="1592272" y="-251252"/>
              <a:chExt cx="5579138" cy="899166"/>
            </a:xfrm>
          </p:grpSpPr>
          <p:pic>
            <p:nvPicPr>
              <p:cNvPr id="15382" name="图片 5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05043" y="-63960"/>
                <a:ext cx="5166367" cy="56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83" name="图片 52"/>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92272" y="-251252"/>
                <a:ext cx="962117" cy="899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1" name="圆角矩形 50"/>
            <p:cNvSpPr/>
            <p:nvPr/>
          </p:nvSpPr>
          <p:spPr>
            <a:xfrm>
              <a:off x="4627647" y="1346402"/>
              <a:ext cx="4505438" cy="352161"/>
            </a:xfrm>
            <a:prstGeom prst="roundRect">
              <a:avLst>
                <a:gd name="adj" fmla="val 50000"/>
              </a:avLst>
            </a:prstGeom>
            <a:noFill/>
            <a:ln w="12700" cap="flat" cmpd="sng" algn="ctr">
              <a:noFill/>
              <a:prstDash val="solid"/>
            </a:ln>
            <a:effectLst/>
          </p:spPr>
          <p:txBody>
            <a:bodyPr anchor="ctr"/>
            <a:lstStyle/>
            <a:p>
              <a:pPr>
                <a:defRPr/>
              </a:pPr>
              <a:r>
                <a:rPr lang="zh-CN" altLang="en-US" b="1" dirty="0">
                  <a:solidFill>
                    <a:schemeClr val="bg1"/>
                  </a:solidFill>
                  <a:latin typeface="Arial" panose="020B0604020202020204"/>
                  <a:ea typeface="微软雅黑" panose="020B0503020204020204" pitchFamily="34" charset="-122"/>
                  <a:cs typeface="+mn-ea"/>
                  <a:sym typeface="+mn-lt"/>
                </a:rPr>
                <a:t>“全面从严治党”的历史沿革</a:t>
              </a:r>
              <a:endParaRPr lang="zh-CN" altLang="en-US" b="1" dirty="0">
                <a:solidFill>
                  <a:schemeClr val="bg1"/>
                </a:solidFill>
                <a:latin typeface="Arial" panose="020B0604020202020204"/>
                <a:ea typeface="微软雅黑" panose="020B0503020204020204" pitchFamily="34" charset="-122"/>
                <a:cs typeface="+mn-ea"/>
                <a:sym typeface="+mn-lt"/>
              </a:endParaRPr>
            </a:p>
          </p:txBody>
        </p:sp>
      </p:grpSp>
      <p:grpSp>
        <p:nvGrpSpPr>
          <p:cNvPr id="15370" name="组合 58"/>
          <p:cNvGrpSpPr/>
          <p:nvPr/>
        </p:nvGrpSpPr>
        <p:grpSpPr bwMode="auto">
          <a:xfrm>
            <a:off x="3792538" y="3003550"/>
            <a:ext cx="5462587" cy="881063"/>
            <a:chOff x="3794189" y="1086247"/>
            <a:chExt cx="5462724" cy="880404"/>
          </a:xfrm>
        </p:grpSpPr>
        <p:grpSp>
          <p:nvGrpSpPr>
            <p:cNvPr id="15376" name="组合 59"/>
            <p:cNvGrpSpPr/>
            <p:nvPr/>
          </p:nvGrpSpPr>
          <p:grpSpPr bwMode="auto">
            <a:xfrm>
              <a:off x="3794189" y="1086247"/>
              <a:ext cx="5462724" cy="880404"/>
              <a:chOff x="1592272" y="-251252"/>
              <a:chExt cx="5579138" cy="899166"/>
            </a:xfrm>
          </p:grpSpPr>
          <p:pic>
            <p:nvPicPr>
              <p:cNvPr id="15378" name="图片 6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05043" y="-63960"/>
                <a:ext cx="5166367" cy="56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9" name="图片 62"/>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92272" y="-251252"/>
                <a:ext cx="962117" cy="899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1" name="圆角矩形 60"/>
            <p:cNvSpPr/>
            <p:nvPr/>
          </p:nvSpPr>
          <p:spPr>
            <a:xfrm>
              <a:off x="4627647" y="1346402"/>
              <a:ext cx="4505438" cy="352161"/>
            </a:xfrm>
            <a:prstGeom prst="roundRect">
              <a:avLst>
                <a:gd name="adj" fmla="val 50000"/>
              </a:avLst>
            </a:prstGeom>
            <a:noFill/>
            <a:ln w="12700" cap="flat" cmpd="sng" algn="ctr">
              <a:noFill/>
              <a:prstDash val="solid"/>
            </a:ln>
            <a:effectLst/>
          </p:spPr>
          <p:txBody>
            <a:bodyPr anchor="ctr"/>
            <a:lstStyle/>
            <a:p>
              <a:pPr>
                <a:defRPr/>
              </a:pPr>
              <a:r>
                <a:rPr lang="zh-CN" altLang="en-US" b="1" dirty="0">
                  <a:solidFill>
                    <a:schemeClr val="bg1"/>
                  </a:solidFill>
                  <a:latin typeface="Arial" panose="020B0604020202020204"/>
                  <a:ea typeface="微软雅黑" panose="020B0503020204020204" pitchFamily="34" charset="-122"/>
                  <a:cs typeface="+mn-ea"/>
                  <a:sym typeface="+mn-lt"/>
                </a:rPr>
                <a:t>“全面从严治党”治什么？</a:t>
              </a:r>
              <a:endParaRPr lang="zh-CN" altLang="en-US" b="1" dirty="0">
                <a:solidFill>
                  <a:schemeClr val="bg1"/>
                </a:solidFill>
                <a:latin typeface="Arial" panose="020B0604020202020204"/>
                <a:ea typeface="微软雅黑" panose="020B0503020204020204" pitchFamily="34" charset="-122"/>
                <a:cs typeface="+mn-ea"/>
                <a:sym typeface="+mn-lt"/>
              </a:endParaRPr>
            </a:p>
          </p:txBody>
        </p:sp>
      </p:grpSp>
      <p:grpSp>
        <p:nvGrpSpPr>
          <p:cNvPr id="15371" name="组合 63"/>
          <p:cNvGrpSpPr/>
          <p:nvPr/>
        </p:nvGrpSpPr>
        <p:grpSpPr bwMode="auto">
          <a:xfrm>
            <a:off x="3792538" y="4090988"/>
            <a:ext cx="5462587" cy="879475"/>
            <a:chOff x="3794189" y="1086247"/>
            <a:chExt cx="5462724" cy="880404"/>
          </a:xfrm>
        </p:grpSpPr>
        <p:grpSp>
          <p:nvGrpSpPr>
            <p:cNvPr id="15372" name="组合 64"/>
            <p:cNvGrpSpPr/>
            <p:nvPr/>
          </p:nvGrpSpPr>
          <p:grpSpPr bwMode="auto">
            <a:xfrm>
              <a:off x="3794189" y="1086247"/>
              <a:ext cx="5462724" cy="880404"/>
              <a:chOff x="1592272" y="-251252"/>
              <a:chExt cx="5579138" cy="899166"/>
            </a:xfrm>
          </p:grpSpPr>
          <p:pic>
            <p:nvPicPr>
              <p:cNvPr id="15374" name="图片 66"/>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05043" y="-63960"/>
                <a:ext cx="5166367" cy="56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5" name="图片 67"/>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92272" y="-251252"/>
                <a:ext cx="962117" cy="899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6" name="圆角矩形 65"/>
            <p:cNvSpPr/>
            <p:nvPr/>
          </p:nvSpPr>
          <p:spPr>
            <a:xfrm>
              <a:off x="4627647" y="1346872"/>
              <a:ext cx="4505438" cy="351208"/>
            </a:xfrm>
            <a:prstGeom prst="roundRect">
              <a:avLst>
                <a:gd name="adj" fmla="val 50000"/>
              </a:avLst>
            </a:prstGeom>
            <a:noFill/>
            <a:ln w="12700" cap="flat" cmpd="sng" algn="ctr">
              <a:noFill/>
              <a:prstDash val="solid"/>
            </a:ln>
            <a:effectLst/>
          </p:spPr>
          <p:txBody>
            <a:bodyPr anchor="ctr"/>
            <a:lstStyle/>
            <a:p>
              <a:pPr>
                <a:defRPr/>
              </a:pPr>
              <a:r>
                <a:rPr lang="zh-CN" altLang="en-US" b="1" dirty="0">
                  <a:solidFill>
                    <a:schemeClr val="bg1"/>
                  </a:solidFill>
                  <a:latin typeface="Arial" panose="020B0604020202020204"/>
                  <a:ea typeface="微软雅黑" panose="020B0503020204020204" pitchFamily="34" charset="-122"/>
                  <a:cs typeface="+mn-ea"/>
                  <a:sym typeface="+mn-lt"/>
                </a:rPr>
                <a:t>“全面从严治党”如何做？</a:t>
              </a:r>
              <a:endParaRPr lang="zh-CN" altLang="en-US" b="1" dirty="0">
                <a:solidFill>
                  <a:schemeClr val="bg1"/>
                </a:solidFill>
                <a:latin typeface="Arial" panose="020B0604020202020204"/>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42" presetClass="entr" presetSubtype="0" fill="hold"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anim calcmode="lin" valueType="num">
                                      <p:cBhvr>
                                        <p:cTn id="11" dur="1000" fill="hold"/>
                                        <p:tgtEl>
                                          <p:spTgt spid="11"/>
                                        </p:tgtEl>
                                        <p:attrNameLst>
                                          <p:attrName>ppt_x</p:attrName>
                                        </p:attrNameLst>
                                      </p:cBhvr>
                                      <p:tavLst>
                                        <p:tav tm="0">
                                          <p:val>
                                            <p:strVal val="#ppt_x"/>
                                          </p:val>
                                        </p:tav>
                                        <p:tav tm="100000">
                                          <p:val>
                                            <p:strVal val="#ppt_x"/>
                                          </p:val>
                                        </p:tav>
                                      </p:tavLst>
                                    </p:anim>
                                    <p:anim calcmode="lin" valueType="num">
                                      <p:cBhvr>
                                        <p:cTn id="12" dur="1000" fill="hold"/>
                                        <p:tgtEl>
                                          <p:spTgt spid="11"/>
                                        </p:tgtEl>
                                        <p:attrNameLst>
                                          <p:attrName>ppt_y</p:attrName>
                                        </p:attrNameLst>
                                      </p:cBhvr>
                                      <p:tavLst>
                                        <p:tav tm="0">
                                          <p:val>
                                            <p:strVal val="#ppt_y+.1"/>
                                          </p:val>
                                        </p:tav>
                                        <p:tav tm="100000">
                                          <p:val>
                                            <p:strVal val="#ppt_y"/>
                                          </p:val>
                                        </p:tav>
                                      </p:tavLst>
                                    </p:anim>
                                  </p:childTnLst>
                                </p:cTn>
                              </p:par>
                              <p:par>
                                <p:cTn id="13" presetID="2" presetClass="entr" presetSubtype="8" fill="hold" nodeType="withEffect">
                                  <p:stCondLst>
                                    <p:cond delay="13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0-#ppt_w/2"/>
                                          </p:val>
                                        </p:tav>
                                        <p:tav tm="100000">
                                          <p:val>
                                            <p:strVal val="#ppt_x"/>
                                          </p:val>
                                        </p:tav>
                                      </p:tavLst>
                                    </p:anim>
                                    <p:anim calcmode="lin" valueType="num">
                                      <p:cBhvr additive="base">
                                        <p:cTn id="16" dur="500" fill="hold"/>
                                        <p:tgtEl>
                                          <p:spTgt spid="15"/>
                                        </p:tgtEl>
                                        <p:attrNameLst>
                                          <p:attrName>ppt_y</p:attrName>
                                        </p:attrNameLst>
                                      </p:cBhvr>
                                      <p:tavLst>
                                        <p:tav tm="0">
                                          <p:val>
                                            <p:strVal val="#ppt_y"/>
                                          </p:val>
                                        </p:tav>
                                        <p:tav tm="100000">
                                          <p:val>
                                            <p:strVal val="#ppt_y"/>
                                          </p:val>
                                        </p:tav>
                                      </p:tavLst>
                                    </p:anim>
                                  </p:childTnLst>
                                </p:cTn>
                              </p:par>
                              <p:par>
                                <p:cTn id="17" presetID="53" presetClass="entr" presetSubtype="16"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p:cTn id="19" dur="500" fill="hold"/>
                                        <p:tgtEl>
                                          <p:spTgt spid="38"/>
                                        </p:tgtEl>
                                        <p:attrNameLst>
                                          <p:attrName>ppt_w</p:attrName>
                                        </p:attrNameLst>
                                      </p:cBhvr>
                                      <p:tavLst>
                                        <p:tav tm="0">
                                          <p:val>
                                            <p:fltVal val="0"/>
                                          </p:val>
                                        </p:tav>
                                        <p:tav tm="100000">
                                          <p:val>
                                            <p:strVal val="#ppt_w"/>
                                          </p:val>
                                        </p:tav>
                                      </p:tavLst>
                                    </p:anim>
                                    <p:anim calcmode="lin" valueType="num">
                                      <p:cBhvr>
                                        <p:cTn id="20" dur="500" fill="hold"/>
                                        <p:tgtEl>
                                          <p:spTgt spid="38"/>
                                        </p:tgtEl>
                                        <p:attrNameLst>
                                          <p:attrName>ppt_h</p:attrName>
                                        </p:attrNameLst>
                                      </p:cBhvr>
                                      <p:tavLst>
                                        <p:tav tm="0">
                                          <p:val>
                                            <p:fltVal val="0"/>
                                          </p:val>
                                        </p:tav>
                                        <p:tav tm="100000">
                                          <p:val>
                                            <p:strVal val="#ppt_h"/>
                                          </p:val>
                                        </p:tav>
                                      </p:tavLst>
                                    </p:anim>
                                    <p:animEffect transition="in" filter="fade">
                                      <p:cBhvr>
                                        <p:cTn id="21" dur="500"/>
                                        <p:tgtEl>
                                          <p:spTgt spid="38"/>
                                        </p:tgtEl>
                                      </p:cBhvr>
                                    </p:animEffect>
                                  </p:childTnLst>
                                </p:cTn>
                              </p:par>
                              <p:par>
                                <p:cTn id="22" presetID="42" presetClass="entr" presetSubtype="0" fill="hold" nodeType="withEffect">
                                  <p:stCondLst>
                                    <p:cond delay="50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1000"/>
                                        <p:tgtEl>
                                          <p:spTgt spid="35"/>
                                        </p:tgtEl>
                                      </p:cBhvr>
                                    </p:animEffect>
                                    <p:anim calcmode="lin" valueType="num">
                                      <p:cBhvr>
                                        <p:cTn id="25" dur="1000" fill="hold"/>
                                        <p:tgtEl>
                                          <p:spTgt spid="35"/>
                                        </p:tgtEl>
                                        <p:attrNameLst>
                                          <p:attrName>ppt_x</p:attrName>
                                        </p:attrNameLst>
                                      </p:cBhvr>
                                      <p:tavLst>
                                        <p:tav tm="0">
                                          <p:val>
                                            <p:strVal val="#ppt_x"/>
                                          </p:val>
                                        </p:tav>
                                        <p:tav tm="100000">
                                          <p:val>
                                            <p:strVal val="#ppt_x"/>
                                          </p:val>
                                        </p:tav>
                                      </p:tavLst>
                                    </p:anim>
                                    <p:anim calcmode="lin" valueType="num">
                                      <p:cBhvr>
                                        <p:cTn id="26" dur="1000" fill="hold"/>
                                        <p:tgtEl>
                                          <p:spTgt spid="35"/>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50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par>
                                <p:cTn id="32" presetID="2" presetClass="entr" presetSubtype="2" fill="hold" nodeType="withEffect">
                                  <p:stCondLst>
                                    <p:cond delay="1500"/>
                                  </p:stCondLst>
                                  <p:childTnLst>
                                    <p:set>
                                      <p:cBhvr>
                                        <p:cTn id="33" dur="1" fill="hold">
                                          <p:stCondLst>
                                            <p:cond delay="0"/>
                                          </p:stCondLst>
                                        </p:cTn>
                                        <p:tgtEl>
                                          <p:spTgt spid="15368"/>
                                        </p:tgtEl>
                                        <p:attrNameLst>
                                          <p:attrName>style.visibility</p:attrName>
                                        </p:attrNameLst>
                                      </p:cBhvr>
                                      <p:to>
                                        <p:strVal val="visible"/>
                                      </p:to>
                                    </p:set>
                                    <p:anim calcmode="lin" valueType="num">
                                      <p:cBhvr additive="base">
                                        <p:cTn id="34" dur="500" fill="hold"/>
                                        <p:tgtEl>
                                          <p:spTgt spid="15368"/>
                                        </p:tgtEl>
                                        <p:attrNameLst>
                                          <p:attrName>ppt_x</p:attrName>
                                        </p:attrNameLst>
                                      </p:cBhvr>
                                      <p:tavLst>
                                        <p:tav tm="0">
                                          <p:val>
                                            <p:strVal val="1+#ppt_w/2"/>
                                          </p:val>
                                        </p:tav>
                                        <p:tav tm="100000">
                                          <p:val>
                                            <p:strVal val="#ppt_x"/>
                                          </p:val>
                                        </p:tav>
                                      </p:tavLst>
                                    </p:anim>
                                    <p:anim calcmode="lin" valueType="num">
                                      <p:cBhvr additive="base">
                                        <p:cTn id="35" dur="500" fill="hold"/>
                                        <p:tgtEl>
                                          <p:spTgt spid="15368"/>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2000"/>
                                  </p:stCondLst>
                                  <p:childTnLst>
                                    <p:set>
                                      <p:cBhvr>
                                        <p:cTn id="37" dur="1" fill="hold">
                                          <p:stCondLst>
                                            <p:cond delay="0"/>
                                          </p:stCondLst>
                                        </p:cTn>
                                        <p:tgtEl>
                                          <p:spTgt spid="15369"/>
                                        </p:tgtEl>
                                        <p:attrNameLst>
                                          <p:attrName>style.visibility</p:attrName>
                                        </p:attrNameLst>
                                      </p:cBhvr>
                                      <p:to>
                                        <p:strVal val="visible"/>
                                      </p:to>
                                    </p:set>
                                    <p:anim calcmode="lin" valueType="num">
                                      <p:cBhvr additive="base">
                                        <p:cTn id="38" dur="500" fill="hold"/>
                                        <p:tgtEl>
                                          <p:spTgt spid="15369"/>
                                        </p:tgtEl>
                                        <p:attrNameLst>
                                          <p:attrName>ppt_x</p:attrName>
                                        </p:attrNameLst>
                                      </p:cBhvr>
                                      <p:tavLst>
                                        <p:tav tm="0">
                                          <p:val>
                                            <p:strVal val="1+#ppt_w/2"/>
                                          </p:val>
                                        </p:tav>
                                        <p:tav tm="100000">
                                          <p:val>
                                            <p:strVal val="#ppt_x"/>
                                          </p:val>
                                        </p:tav>
                                      </p:tavLst>
                                    </p:anim>
                                    <p:anim calcmode="lin" valueType="num">
                                      <p:cBhvr additive="base">
                                        <p:cTn id="39" dur="500" fill="hold"/>
                                        <p:tgtEl>
                                          <p:spTgt spid="15369"/>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2500"/>
                                  </p:stCondLst>
                                  <p:childTnLst>
                                    <p:set>
                                      <p:cBhvr>
                                        <p:cTn id="41" dur="1" fill="hold">
                                          <p:stCondLst>
                                            <p:cond delay="0"/>
                                          </p:stCondLst>
                                        </p:cTn>
                                        <p:tgtEl>
                                          <p:spTgt spid="15370"/>
                                        </p:tgtEl>
                                        <p:attrNameLst>
                                          <p:attrName>style.visibility</p:attrName>
                                        </p:attrNameLst>
                                      </p:cBhvr>
                                      <p:to>
                                        <p:strVal val="visible"/>
                                      </p:to>
                                    </p:set>
                                    <p:anim calcmode="lin" valueType="num">
                                      <p:cBhvr additive="base">
                                        <p:cTn id="42" dur="500" fill="hold"/>
                                        <p:tgtEl>
                                          <p:spTgt spid="15370"/>
                                        </p:tgtEl>
                                        <p:attrNameLst>
                                          <p:attrName>ppt_x</p:attrName>
                                        </p:attrNameLst>
                                      </p:cBhvr>
                                      <p:tavLst>
                                        <p:tav tm="0">
                                          <p:val>
                                            <p:strVal val="1+#ppt_w/2"/>
                                          </p:val>
                                        </p:tav>
                                        <p:tav tm="100000">
                                          <p:val>
                                            <p:strVal val="#ppt_x"/>
                                          </p:val>
                                        </p:tav>
                                      </p:tavLst>
                                    </p:anim>
                                    <p:anim calcmode="lin" valueType="num">
                                      <p:cBhvr additive="base">
                                        <p:cTn id="43" dur="500" fill="hold"/>
                                        <p:tgtEl>
                                          <p:spTgt spid="15370"/>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3100"/>
                                  </p:stCondLst>
                                  <p:childTnLst>
                                    <p:set>
                                      <p:cBhvr>
                                        <p:cTn id="45" dur="1" fill="hold">
                                          <p:stCondLst>
                                            <p:cond delay="0"/>
                                          </p:stCondLst>
                                        </p:cTn>
                                        <p:tgtEl>
                                          <p:spTgt spid="15371"/>
                                        </p:tgtEl>
                                        <p:attrNameLst>
                                          <p:attrName>style.visibility</p:attrName>
                                        </p:attrNameLst>
                                      </p:cBhvr>
                                      <p:to>
                                        <p:strVal val="visible"/>
                                      </p:to>
                                    </p:set>
                                    <p:anim calcmode="lin" valueType="num">
                                      <p:cBhvr additive="base">
                                        <p:cTn id="46" dur="500" fill="hold"/>
                                        <p:tgtEl>
                                          <p:spTgt spid="15371"/>
                                        </p:tgtEl>
                                        <p:attrNameLst>
                                          <p:attrName>ppt_x</p:attrName>
                                        </p:attrNameLst>
                                      </p:cBhvr>
                                      <p:tavLst>
                                        <p:tav tm="0">
                                          <p:val>
                                            <p:strVal val="1+#ppt_w/2"/>
                                          </p:val>
                                        </p:tav>
                                        <p:tav tm="100000">
                                          <p:val>
                                            <p:strVal val="#ppt_x"/>
                                          </p:val>
                                        </p:tav>
                                      </p:tavLst>
                                    </p:anim>
                                    <p:anim calcmode="lin" valueType="num">
                                      <p:cBhvr additive="base">
                                        <p:cTn id="47" dur="500" fill="hold"/>
                                        <p:tgtEl>
                                          <p:spTgt spid="153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Line 6"/>
          <p:cNvSpPr>
            <a:spLocks noChangeShapeType="1"/>
          </p:cNvSpPr>
          <p:nvPr/>
        </p:nvSpPr>
        <p:spPr bwMode="auto">
          <a:xfrm>
            <a:off x="2660650" y="0"/>
            <a:ext cx="0" cy="6272213"/>
          </a:xfrm>
          <a:prstGeom prst="line">
            <a:avLst/>
          </a:prstGeom>
          <a:noFill/>
          <a:ln w="12700">
            <a:solidFill>
              <a:srgbClr val="716F6E"/>
            </a:solidFill>
            <a:prstDash val="dash"/>
            <a:miter lim="800000"/>
            <a:tailEnd type="oval" w="med" len="med"/>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grpSp>
        <p:nvGrpSpPr>
          <p:cNvPr id="2" name="组合 1"/>
          <p:cNvGrpSpPr/>
          <p:nvPr/>
        </p:nvGrpSpPr>
        <p:grpSpPr bwMode="auto">
          <a:xfrm>
            <a:off x="1123950" y="904875"/>
            <a:ext cx="1677988" cy="369888"/>
            <a:chOff x="1123950" y="904875"/>
            <a:chExt cx="1677988" cy="369888"/>
          </a:xfrm>
        </p:grpSpPr>
        <p:grpSp>
          <p:nvGrpSpPr>
            <p:cNvPr id="70680" name="组合 6"/>
            <p:cNvGrpSpPr/>
            <p:nvPr/>
          </p:nvGrpSpPr>
          <p:grpSpPr bwMode="auto">
            <a:xfrm>
              <a:off x="2513013" y="960438"/>
              <a:ext cx="288925" cy="288925"/>
              <a:chOff x="957263" y="3209925"/>
              <a:chExt cx="288925" cy="288925"/>
            </a:xfrm>
          </p:grpSpPr>
          <p:sp>
            <p:nvSpPr>
              <p:cNvPr id="8" name="Oval 15"/>
              <p:cNvSpPr>
                <a:spLocks noChangeArrowheads="1"/>
              </p:cNvSpPr>
              <p:nvPr/>
            </p:nvSpPr>
            <p:spPr bwMode="auto">
              <a:xfrm>
                <a:off x="957263" y="3209925"/>
                <a:ext cx="288925" cy="288925"/>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sp>
            <p:nvSpPr>
              <p:cNvPr id="67588" name="Freeform 16"/>
              <p:cNvSpPr>
                <a:spLocks noChangeArrowheads="1"/>
              </p:cNvSpPr>
              <p:nvPr/>
            </p:nvSpPr>
            <p:spPr bwMode="auto">
              <a:xfrm>
                <a:off x="1057275" y="3282950"/>
                <a:ext cx="130175" cy="150812"/>
              </a:xfrm>
              <a:custGeom>
                <a:avLst/>
                <a:gdLst>
                  <a:gd name="T0" fmla="*/ 166 w 188"/>
                  <a:gd name="T1" fmla="*/ 89 h 217"/>
                  <a:gd name="T2" fmla="*/ 99 w 188"/>
                  <a:gd name="T3" fmla="*/ 51 h 217"/>
                  <a:gd name="T4" fmla="*/ 32 w 188"/>
                  <a:gd name="T5" fmla="*/ 12 h 217"/>
                  <a:gd name="T6" fmla="*/ 0 w 188"/>
                  <a:gd name="T7" fmla="*/ 30 h 217"/>
                  <a:gd name="T8" fmla="*/ 0 w 188"/>
                  <a:gd name="T9" fmla="*/ 108 h 217"/>
                  <a:gd name="T10" fmla="*/ 0 w 188"/>
                  <a:gd name="T11" fmla="*/ 185 h 217"/>
                  <a:gd name="T12" fmla="*/ 32 w 188"/>
                  <a:gd name="T13" fmla="*/ 204 h 217"/>
                  <a:gd name="T14" fmla="*/ 99 w 188"/>
                  <a:gd name="T15" fmla="*/ 165 h 217"/>
                  <a:gd name="T16" fmla="*/ 166 w 188"/>
                  <a:gd name="T17" fmla="*/ 126 h 217"/>
                  <a:gd name="T18" fmla="*/ 166 w 188"/>
                  <a:gd name="T19" fmla="*/ 8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217">
                    <a:moveTo>
                      <a:pt x="166" y="89"/>
                    </a:moveTo>
                    <a:lnTo>
                      <a:pt x="99" y="51"/>
                    </a:lnTo>
                    <a:cubicBezTo>
                      <a:pt x="77" y="38"/>
                      <a:pt x="55" y="25"/>
                      <a:pt x="32" y="12"/>
                    </a:cubicBezTo>
                    <a:cubicBezTo>
                      <a:pt x="11" y="0"/>
                      <a:pt x="0" y="5"/>
                      <a:pt x="0" y="30"/>
                    </a:cubicBezTo>
                    <a:lnTo>
                      <a:pt x="0" y="108"/>
                    </a:lnTo>
                    <a:cubicBezTo>
                      <a:pt x="0" y="134"/>
                      <a:pt x="0" y="159"/>
                      <a:pt x="0" y="185"/>
                    </a:cubicBezTo>
                    <a:cubicBezTo>
                      <a:pt x="0" y="209"/>
                      <a:pt x="10" y="217"/>
                      <a:pt x="32" y="204"/>
                    </a:cubicBezTo>
                    <a:lnTo>
                      <a:pt x="99" y="165"/>
                    </a:lnTo>
                    <a:cubicBezTo>
                      <a:pt x="121" y="152"/>
                      <a:pt x="144" y="139"/>
                      <a:pt x="166" y="126"/>
                    </a:cubicBezTo>
                    <a:cubicBezTo>
                      <a:pt x="187" y="114"/>
                      <a:pt x="188" y="102"/>
                      <a:pt x="166" y="8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latin typeface="+mn-lt"/>
                  <a:ea typeface="+mn-ea"/>
                  <a:cs typeface="+mn-ea"/>
                  <a:sym typeface="+mn-lt"/>
                </a:endParaRPr>
              </a:p>
            </p:txBody>
          </p:sp>
        </p:grpSp>
        <p:sp>
          <p:nvSpPr>
            <p:cNvPr id="15" name="文本框 14"/>
            <p:cNvSpPr txBox="1">
              <a:spLocks noChangeArrowheads="1"/>
            </p:cNvSpPr>
            <p:nvPr/>
          </p:nvSpPr>
          <p:spPr bwMode="auto">
            <a:xfrm>
              <a:off x="1123950" y="904875"/>
              <a:ext cx="1314450" cy="369888"/>
            </a:xfrm>
            <a:prstGeom prst="rect">
              <a:avLst/>
            </a:prstGeom>
            <a:solidFill>
              <a:schemeClr val="bg1"/>
            </a:solidFill>
            <a:ln w="28575">
              <a:solidFill>
                <a:schemeClr val="bg2"/>
              </a:solidFill>
              <a:round/>
            </a:ln>
            <a:effectLst>
              <a:outerShdw blurRad="63500" sx="102000" sy="102000" algn="ctr" rotWithShape="0">
                <a:srgbClr val="000000">
                  <a:alpha val="39999"/>
                </a:srgbClr>
              </a:outerShdw>
            </a:effectLst>
          </p:spPr>
          <p:txBody>
            <a:bodyPr>
              <a:spAutoFit/>
            </a:bodyPr>
            <a:lstStyle/>
            <a:p>
              <a:pPr algn="ctr">
                <a:defRPr/>
              </a:pPr>
              <a:r>
                <a:rPr lang="zh-CN" altLang="en-US" b="1">
                  <a:solidFill>
                    <a:schemeClr val="bg2"/>
                  </a:solidFill>
                  <a:latin typeface="+mn-lt"/>
                  <a:ea typeface="+mn-ea"/>
                  <a:cs typeface="+mn-ea"/>
                  <a:sym typeface="+mn-lt"/>
                </a:rPr>
                <a:t>表率作用</a:t>
              </a:r>
              <a:endParaRPr lang="zh-CN" altLang="en-US" b="1">
                <a:solidFill>
                  <a:schemeClr val="bg2"/>
                </a:solidFill>
                <a:latin typeface="+mn-lt"/>
                <a:ea typeface="+mn-ea"/>
                <a:cs typeface="+mn-ea"/>
                <a:sym typeface="+mn-lt"/>
              </a:endParaRPr>
            </a:p>
          </p:txBody>
        </p:sp>
      </p:grpSp>
      <p:grpSp>
        <p:nvGrpSpPr>
          <p:cNvPr id="3" name="组合 2"/>
          <p:cNvGrpSpPr/>
          <p:nvPr/>
        </p:nvGrpSpPr>
        <p:grpSpPr bwMode="auto">
          <a:xfrm>
            <a:off x="1123950" y="2120900"/>
            <a:ext cx="1677988" cy="369888"/>
            <a:chOff x="1123950" y="2120900"/>
            <a:chExt cx="1677988" cy="369888"/>
          </a:xfrm>
        </p:grpSpPr>
        <p:grpSp>
          <p:nvGrpSpPr>
            <p:cNvPr id="70676" name="组合 10"/>
            <p:cNvGrpSpPr/>
            <p:nvPr/>
          </p:nvGrpSpPr>
          <p:grpSpPr bwMode="auto">
            <a:xfrm>
              <a:off x="2513013" y="2155825"/>
              <a:ext cx="288925" cy="288925"/>
              <a:chOff x="957263" y="3209925"/>
              <a:chExt cx="288925" cy="288925"/>
            </a:xfrm>
          </p:grpSpPr>
          <p:sp>
            <p:nvSpPr>
              <p:cNvPr id="12" name="Oval 15"/>
              <p:cNvSpPr>
                <a:spLocks noChangeArrowheads="1"/>
              </p:cNvSpPr>
              <p:nvPr/>
            </p:nvSpPr>
            <p:spPr bwMode="auto">
              <a:xfrm>
                <a:off x="957263" y="3209925"/>
                <a:ext cx="288925" cy="288925"/>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sp>
            <p:nvSpPr>
              <p:cNvPr id="67592" name="Freeform 16"/>
              <p:cNvSpPr>
                <a:spLocks noChangeArrowheads="1"/>
              </p:cNvSpPr>
              <p:nvPr/>
            </p:nvSpPr>
            <p:spPr bwMode="auto">
              <a:xfrm>
                <a:off x="1057275" y="3282950"/>
                <a:ext cx="130175" cy="150813"/>
              </a:xfrm>
              <a:custGeom>
                <a:avLst/>
                <a:gdLst>
                  <a:gd name="T0" fmla="*/ 166 w 188"/>
                  <a:gd name="T1" fmla="*/ 89 h 217"/>
                  <a:gd name="T2" fmla="*/ 99 w 188"/>
                  <a:gd name="T3" fmla="*/ 51 h 217"/>
                  <a:gd name="T4" fmla="*/ 32 w 188"/>
                  <a:gd name="T5" fmla="*/ 12 h 217"/>
                  <a:gd name="T6" fmla="*/ 0 w 188"/>
                  <a:gd name="T7" fmla="*/ 30 h 217"/>
                  <a:gd name="T8" fmla="*/ 0 w 188"/>
                  <a:gd name="T9" fmla="*/ 108 h 217"/>
                  <a:gd name="T10" fmla="*/ 0 w 188"/>
                  <a:gd name="T11" fmla="*/ 185 h 217"/>
                  <a:gd name="T12" fmla="*/ 32 w 188"/>
                  <a:gd name="T13" fmla="*/ 204 h 217"/>
                  <a:gd name="T14" fmla="*/ 99 w 188"/>
                  <a:gd name="T15" fmla="*/ 165 h 217"/>
                  <a:gd name="T16" fmla="*/ 166 w 188"/>
                  <a:gd name="T17" fmla="*/ 126 h 217"/>
                  <a:gd name="T18" fmla="*/ 166 w 188"/>
                  <a:gd name="T19" fmla="*/ 8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217">
                    <a:moveTo>
                      <a:pt x="166" y="89"/>
                    </a:moveTo>
                    <a:lnTo>
                      <a:pt x="99" y="51"/>
                    </a:lnTo>
                    <a:cubicBezTo>
                      <a:pt x="77" y="38"/>
                      <a:pt x="55" y="25"/>
                      <a:pt x="32" y="12"/>
                    </a:cubicBezTo>
                    <a:cubicBezTo>
                      <a:pt x="11" y="0"/>
                      <a:pt x="0" y="5"/>
                      <a:pt x="0" y="30"/>
                    </a:cubicBezTo>
                    <a:lnTo>
                      <a:pt x="0" y="108"/>
                    </a:lnTo>
                    <a:cubicBezTo>
                      <a:pt x="0" y="134"/>
                      <a:pt x="0" y="159"/>
                      <a:pt x="0" y="185"/>
                    </a:cubicBezTo>
                    <a:cubicBezTo>
                      <a:pt x="0" y="209"/>
                      <a:pt x="10" y="217"/>
                      <a:pt x="32" y="204"/>
                    </a:cubicBezTo>
                    <a:lnTo>
                      <a:pt x="99" y="165"/>
                    </a:lnTo>
                    <a:cubicBezTo>
                      <a:pt x="121" y="152"/>
                      <a:pt x="144" y="139"/>
                      <a:pt x="166" y="126"/>
                    </a:cubicBezTo>
                    <a:cubicBezTo>
                      <a:pt x="187" y="114"/>
                      <a:pt x="188" y="102"/>
                      <a:pt x="166" y="8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latin typeface="+mn-lt"/>
                  <a:ea typeface="+mn-ea"/>
                  <a:cs typeface="+mn-ea"/>
                  <a:sym typeface="+mn-lt"/>
                </a:endParaRPr>
              </a:p>
            </p:txBody>
          </p:sp>
        </p:grpSp>
        <p:sp>
          <p:nvSpPr>
            <p:cNvPr id="16" name="文本框 15"/>
            <p:cNvSpPr txBox="1">
              <a:spLocks noChangeArrowheads="1"/>
            </p:cNvSpPr>
            <p:nvPr/>
          </p:nvSpPr>
          <p:spPr bwMode="auto">
            <a:xfrm>
              <a:off x="1123950" y="2120900"/>
              <a:ext cx="1314450" cy="369888"/>
            </a:xfrm>
            <a:prstGeom prst="rect">
              <a:avLst/>
            </a:prstGeom>
            <a:solidFill>
              <a:schemeClr val="bg1"/>
            </a:solidFill>
            <a:ln w="28575">
              <a:solidFill>
                <a:schemeClr val="bg2"/>
              </a:solidFill>
              <a:round/>
            </a:ln>
            <a:effectLst>
              <a:outerShdw blurRad="63500" sx="102000" sy="102000" algn="ctr" rotWithShape="0">
                <a:srgbClr val="000000">
                  <a:alpha val="39999"/>
                </a:srgbClr>
              </a:outerShdw>
            </a:effectLst>
          </p:spPr>
          <p:txBody>
            <a:bodyPr>
              <a:spAutoFit/>
            </a:bodyPr>
            <a:lstStyle/>
            <a:p>
              <a:pPr algn="ctr">
                <a:defRPr/>
              </a:pPr>
              <a:r>
                <a:rPr lang="zh-CN" altLang="en-US" b="1" dirty="0">
                  <a:solidFill>
                    <a:schemeClr val="bg2"/>
                  </a:solidFill>
                  <a:latin typeface="+mn-lt"/>
                  <a:ea typeface="+mn-ea"/>
                  <a:cs typeface="+mn-ea"/>
                  <a:sym typeface="+mn-lt"/>
                </a:rPr>
                <a:t>接受监督</a:t>
              </a:r>
              <a:endParaRPr lang="zh-CN" altLang="en-US" b="1" dirty="0">
                <a:solidFill>
                  <a:schemeClr val="bg2"/>
                </a:solidFill>
                <a:latin typeface="+mn-lt"/>
                <a:ea typeface="+mn-ea"/>
                <a:cs typeface="+mn-ea"/>
                <a:sym typeface="+mn-lt"/>
              </a:endParaRPr>
            </a:p>
          </p:txBody>
        </p:sp>
      </p:grpSp>
      <p:grpSp>
        <p:nvGrpSpPr>
          <p:cNvPr id="5" name="组合 4"/>
          <p:cNvGrpSpPr/>
          <p:nvPr/>
        </p:nvGrpSpPr>
        <p:grpSpPr bwMode="auto">
          <a:xfrm>
            <a:off x="2887663" y="904875"/>
            <a:ext cx="7962900" cy="936625"/>
            <a:chOff x="2887663" y="904875"/>
            <a:chExt cx="7962900" cy="936625"/>
          </a:xfrm>
        </p:grpSpPr>
        <p:sp>
          <p:nvSpPr>
            <p:cNvPr id="67589" name="矩形 9"/>
            <p:cNvSpPr>
              <a:spLocks noChangeArrowheads="1"/>
            </p:cNvSpPr>
            <p:nvPr/>
          </p:nvSpPr>
          <p:spPr bwMode="auto">
            <a:xfrm>
              <a:off x="2887663" y="904875"/>
              <a:ext cx="7962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sz="2000" b="1" dirty="0">
                  <a:latin typeface="+mn-lt"/>
                  <a:ea typeface="+mn-ea"/>
                  <a:cs typeface="+mn-ea"/>
                  <a:sym typeface="+mn-lt"/>
                </a:rPr>
                <a:t>三是从严治党必须用好以上率下、一级带着一级干的新经验。</a:t>
              </a:r>
              <a:endParaRPr lang="en-US" altLang="zh-CN" sz="2000" b="1" dirty="0">
                <a:latin typeface="+mn-lt"/>
                <a:ea typeface="+mn-ea"/>
                <a:cs typeface="+mn-ea"/>
                <a:sym typeface="+mn-lt"/>
              </a:endParaRPr>
            </a:p>
          </p:txBody>
        </p:sp>
        <p:sp>
          <p:nvSpPr>
            <p:cNvPr id="67596" name="矩形 16"/>
            <p:cNvSpPr>
              <a:spLocks noChangeArrowheads="1"/>
            </p:cNvSpPr>
            <p:nvPr/>
          </p:nvSpPr>
          <p:spPr bwMode="auto">
            <a:xfrm>
              <a:off x="2889250" y="1255713"/>
              <a:ext cx="7340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sz="1600">
                  <a:solidFill>
                    <a:schemeClr val="bg1"/>
                  </a:solidFill>
                  <a:latin typeface="+mn-lt"/>
                  <a:ea typeface="+mn-ea"/>
                  <a:cs typeface="+mn-ea"/>
                  <a:sym typeface="+mn-lt"/>
                </a:rPr>
                <a:t>总的原则是以上率下、树立标杆、严格督促，一级带一级，激发动力、传导压力，努力形成一级做给一级看、一级督促一级办、一级推动一级干的格局。</a:t>
              </a:r>
              <a:endParaRPr lang="zh-CN" altLang="en-US" sz="1600">
                <a:solidFill>
                  <a:schemeClr val="bg1"/>
                </a:solidFill>
                <a:latin typeface="+mn-lt"/>
                <a:ea typeface="+mn-ea"/>
                <a:cs typeface="+mn-ea"/>
                <a:sym typeface="+mn-lt"/>
              </a:endParaRPr>
            </a:p>
          </p:txBody>
        </p:sp>
      </p:grpSp>
      <p:grpSp>
        <p:nvGrpSpPr>
          <p:cNvPr id="6" name="组合 5"/>
          <p:cNvGrpSpPr/>
          <p:nvPr/>
        </p:nvGrpSpPr>
        <p:grpSpPr bwMode="auto">
          <a:xfrm>
            <a:off x="2887663" y="2100263"/>
            <a:ext cx="7342187" cy="1036637"/>
            <a:chOff x="2887663" y="2100263"/>
            <a:chExt cx="7342187" cy="1036637"/>
          </a:xfrm>
        </p:grpSpPr>
        <p:sp>
          <p:nvSpPr>
            <p:cNvPr id="67593" name="矩形 13"/>
            <p:cNvSpPr>
              <a:spLocks noChangeArrowheads="1"/>
            </p:cNvSpPr>
            <p:nvPr/>
          </p:nvSpPr>
          <p:spPr bwMode="auto">
            <a:xfrm>
              <a:off x="2887663" y="2100263"/>
              <a:ext cx="71707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sz="2000" b="1" dirty="0">
                  <a:latin typeface="+mn-lt"/>
                  <a:ea typeface="+mn-ea"/>
                  <a:cs typeface="+mn-ea"/>
                  <a:sym typeface="+mn-lt"/>
                </a:rPr>
                <a:t>四是从严治党必须坚持敞开大门、接受群众监督的新要求。</a:t>
              </a:r>
              <a:endParaRPr lang="en-US" altLang="zh-CN" sz="2000" b="1" dirty="0">
                <a:latin typeface="+mn-lt"/>
                <a:ea typeface="+mn-ea"/>
                <a:cs typeface="+mn-ea"/>
                <a:sym typeface="+mn-lt"/>
              </a:endParaRPr>
            </a:p>
          </p:txBody>
        </p:sp>
        <p:sp>
          <p:nvSpPr>
            <p:cNvPr id="67597" name="矩形 17"/>
            <p:cNvSpPr>
              <a:spLocks noChangeArrowheads="1"/>
            </p:cNvSpPr>
            <p:nvPr/>
          </p:nvSpPr>
          <p:spPr bwMode="auto">
            <a:xfrm>
              <a:off x="2889250" y="2552700"/>
              <a:ext cx="7340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sz="1600" dirty="0">
                  <a:solidFill>
                    <a:schemeClr val="bg1"/>
                  </a:solidFill>
                  <a:latin typeface="+mn-lt"/>
                  <a:ea typeface="+mn-ea"/>
                  <a:cs typeface="+mn-ea"/>
                  <a:sym typeface="+mn-lt"/>
                </a:rPr>
                <a:t>从严治党必须充分发挥人民群众的监督作用，织密群众监督之网，有效克服当前对于党员领导干部监督中存在的虚化、弱化、客套化的现象。</a:t>
              </a:r>
              <a:endParaRPr lang="zh-CN" altLang="en-US" sz="1600" dirty="0">
                <a:solidFill>
                  <a:schemeClr val="bg1"/>
                </a:solidFill>
                <a:latin typeface="+mn-lt"/>
                <a:ea typeface="+mn-ea"/>
                <a:cs typeface="+mn-ea"/>
                <a:sym typeface="+mn-lt"/>
              </a:endParaRPr>
            </a:p>
          </p:txBody>
        </p:sp>
      </p:grpSp>
      <p:pic>
        <p:nvPicPr>
          <p:cNvPr id="70667" name="图片 36"/>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6765925" y="3846513"/>
            <a:ext cx="4556125"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组合 3"/>
          <p:cNvGrpSpPr/>
          <p:nvPr/>
        </p:nvGrpSpPr>
        <p:grpSpPr bwMode="auto">
          <a:xfrm>
            <a:off x="1123950" y="3768725"/>
            <a:ext cx="1677988" cy="369888"/>
            <a:chOff x="1123950" y="3768725"/>
            <a:chExt cx="1677988" cy="369888"/>
          </a:xfrm>
        </p:grpSpPr>
        <p:grpSp>
          <p:nvGrpSpPr>
            <p:cNvPr id="70668" name="组合 38"/>
            <p:cNvGrpSpPr/>
            <p:nvPr/>
          </p:nvGrpSpPr>
          <p:grpSpPr bwMode="auto">
            <a:xfrm>
              <a:off x="2513013" y="3803650"/>
              <a:ext cx="288925" cy="288925"/>
              <a:chOff x="957263" y="3209925"/>
              <a:chExt cx="288925" cy="288925"/>
            </a:xfrm>
          </p:grpSpPr>
          <p:sp>
            <p:nvSpPr>
              <p:cNvPr id="40" name="Oval 15"/>
              <p:cNvSpPr>
                <a:spLocks noChangeArrowheads="1"/>
              </p:cNvSpPr>
              <p:nvPr/>
            </p:nvSpPr>
            <p:spPr bwMode="auto">
              <a:xfrm>
                <a:off x="957263" y="3209925"/>
                <a:ext cx="288925" cy="288925"/>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sp>
            <p:nvSpPr>
              <p:cNvPr id="67601" name="Freeform 16"/>
              <p:cNvSpPr>
                <a:spLocks noChangeArrowheads="1"/>
              </p:cNvSpPr>
              <p:nvPr/>
            </p:nvSpPr>
            <p:spPr bwMode="auto">
              <a:xfrm>
                <a:off x="1057275" y="3282950"/>
                <a:ext cx="130175" cy="150813"/>
              </a:xfrm>
              <a:custGeom>
                <a:avLst/>
                <a:gdLst>
                  <a:gd name="T0" fmla="*/ 166 w 188"/>
                  <a:gd name="T1" fmla="*/ 89 h 217"/>
                  <a:gd name="T2" fmla="*/ 99 w 188"/>
                  <a:gd name="T3" fmla="*/ 51 h 217"/>
                  <a:gd name="T4" fmla="*/ 32 w 188"/>
                  <a:gd name="T5" fmla="*/ 12 h 217"/>
                  <a:gd name="T6" fmla="*/ 0 w 188"/>
                  <a:gd name="T7" fmla="*/ 30 h 217"/>
                  <a:gd name="T8" fmla="*/ 0 w 188"/>
                  <a:gd name="T9" fmla="*/ 108 h 217"/>
                  <a:gd name="T10" fmla="*/ 0 w 188"/>
                  <a:gd name="T11" fmla="*/ 185 h 217"/>
                  <a:gd name="T12" fmla="*/ 32 w 188"/>
                  <a:gd name="T13" fmla="*/ 204 h 217"/>
                  <a:gd name="T14" fmla="*/ 99 w 188"/>
                  <a:gd name="T15" fmla="*/ 165 h 217"/>
                  <a:gd name="T16" fmla="*/ 166 w 188"/>
                  <a:gd name="T17" fmla="*/ 126 h 217"/>
                  <a:gd name="T18" fmla="*/ 166 w 188"/>
                  <a:gd name="T19" fmla="*/ 8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217">
                    <a:moveTo>
                      <a:pt x="166" y="89"/>
                    </a:moveTo>
                    <a:lnTo>
                      <a:pt x="99" y="51"/>
                    </a:lnTo>
                    <a:cubicBezTo>
                      <a:pt x="77" y="38"/>
                      <a:pt x="55" y="25"/>
                      <a:pt x="32" y="12"/>
                    </a:cubicBezTo>
                    <a:cubicBezTo>
                      <a:pt x="11" y="0"/>
                      <a:pt x="0" y="5"/>
                      <a:pt x="0" y="30"/>
                    </a:cubicBezTo>
                    <a:lnTo>
                      <a:pt x="0" y="108"/>
                    </a:lnTo>
                    <a:cubicBezTo>
                      <a:pt x="0" y="134"/>
                      <a:pt x="0" y="159"/>
                      <a:pt x="0" y="185"/>
                    </a:cubicBezTo>
                    <a:cubicBezTo>
                      <a:pt x="0" y="209"/>
                      <a:pt x="10" y="217"/>
                      <a:pt x="32" y="204"/>
                    </a:cubicBezTo>
                    <a:lnTo>
                      <a:pt x="99" y="165"/>
                    </a:lnTo>
                    <a:cubicBezTo>
                      <a:pt x="121" y="152"/>
                      <a:pt x="144" y="139"/>
                      <a:pt x="166" y="126"/>
                    </a:cubicBezTo>
                    <a:cubicBezTo>
                      <a:pt x="187" y="114"/>
                      <a:pt x="188" y="102"/>
                      <a:pt x="166" y="8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latin typeface="+mn-lt"/>
                  <a:ea typeface="+mn-ea"/>
                  <a:cs typeface="+mn-ea"/>
                  <a:sym typeface="+mn-lt"/>
                </a:endParaRPr>
              </a:p>
            </p:txBody>
          </p:sp>
        </p:grpSp>
        <p:sp>
          <p:nvSpPr>
            <p:cNvPr id="43" name="文本框 42"/>
            <p:cNvSpPr txBox="1">
              <a:spLocks noChangeArrowheads="1"/>
            </p:cNvSpPr>
            <p:nvPr/>
          </p:nvSpPr>
          <p:spPr bwMode="auto">
            <a:xfrm>
              <a:off x="1123950" y="3768725"/>
              <a:ext cx="1314450" cy="369888"/>
            </a:xfrm>
            <a:prstGeom prst="rect">
              <a:avLst/>
            </a:prstGeom>
            <a:solidFill>
              <a:schemeClr val="bg1"/>
            </a:solidFill>
            <a:ln w="28575">
              <a:solidFill>
                <a:schemeClr val="bg2"/>
              </a:solidFill>
              <a:round/>
            </a:ln>
            <a:effectLst>
              <a:outerShdw blurRad="63500" sx="102000" sy="102000" algn="ctr" rotWithShape="0">
                <a:srgbClr val="000000">
                  <a:alpha val="39999"/>
                </a:srgbClr>
              </a:outerShdw>
            </a:effectLst>
          </p:spPr>
          <p:txBody>
            <a:bodyPr>
              <a:spAutoFit/>
            </a:bodyPr>
            <a:lstStyle/>
            <a:p>
              <a:pPr algn="ctr">
                <a:defRPr/>
              </a:pPr>
              <a:r>
                <a:rPr lang="zh-CN" altLang="en-US" b="1">
                  <a:solidFill>
                    <a:schemeClr val="bg2"/>
                  </a:solidFill>
                  <a:latin typeface="+mn-lt"/>
                  <a:ea typeface="+mn-ea"/>
                  <a:cs typeface="+mn-ea"/>
                  <a:sym typeface="+mn-lt"/>
                </a:rPr>
                <a:t>新变化</a:t>
              </a:r>
              <a:endParaRPr lang="zh-CN" altLang="en-US" b="1">
                <a:solidFill>
                  <a:schemeClr val="bg2"/>
                </a:solidFill>
                <a:latin typeface="+mn-lt"/>
                <a:ea typeface="+mn-ea"/>
                <a:cs typeface="+mn-ea"/>
                <a:sym typeface="+mn-lt"/>
              </a:endParaRPr>
            </a:p>
          </p:txBody>
        </p:sp>
      </p:grpSp>
      <p:grpSp>
        <p:nvGrpSpPr>
          <p:cNvPr id="7" name="组合 6"/>
          <p:cNvGrpSpPr/>
          <p:nvPr/>
        </p:nvGrpSpPr>
        <p:grpSpPr bwMode="auto">
          <a:xfrm>
            <a:off x="2887663" y="3748088"/>
            <a:ext cx="3651250" cy="2524125"/>
            <a:chOff x="2887663" y="3748088"/>
            <a:chExt cx="3651250" cy="2524125"/>
          </a:xfrm>
        </p:grpSpPr>
        <p:sp>
          <p:nvSpPr>
            <p:cNvPr id="67602" name="矩形 41"/>
            <p:cNvSpPr>
              <a:spLocks noChangeArrowheads="1"/>
            </p:cNvSpPr>
            <p:nvPr/>
          </p:nvSpPr>
          <p:spPr bwMode="auto">
            <a:xfrm>
              <a:off x="2887663" y="3748088"/>
              <a:ext cx="36512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sz="2000" b="1" dirty="0">
                  <a:latin typeface="+mn-lt"/>
                  <a:ea typeface="+mn-ea"/>
                  <a:cs typeface="+mn-ea"/>
                  <a:sym typeface="+mn-lt"/>
                </a:rPr>
                <a:t>五是从严治党必须立足所处环境的新变化。</a:t>
              </a:r>
              <a:endParaRPr lang="en-US" altLang="zh-CN" sz="2000" b="1" dirty="0">
                <a:latin typeface="+mn-lt"/>
                <a:ea typeface="+mn-ea"/>
                <a:cs typeface="+mn-ea"/>
                <a:sym typeface="+mn-lt"/>
              </a:endParaRPr>
            </a:p>
          </p:txBody>
        </p:sp>
        <p:sp>
          <p:nvSpPr>
            <p:cNvPr id="67604" name="矩形 43"/>
            <p:cNvSpPr>
              <a:spLocks noChangeArrowheads="1"/>
            </p:cNvSpPr>
            <p:nvPr/>
          </p:nvSpPr>
          <p:spPr bwMode="auto">
            <a:xfrm>
              <a:off x="2889250" y="4456113"/>
              <a:ext cx="3649663"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sz="1600">
                  <a:solidFill>
                    <a:schemeClr val="bg1"/>
                  </a:solidFill>
                  <a:latin typeface="+mn-lt"/>
                  <a:ea typeface="+mn-ea"/>
                  <a:cs typeface="+mn-ea"/>
                  <a:sym typeface="+mn-lt"/>
                </a:rPr>
                <a:t>党所处的环境发生了新变化，从内部看，主要表现部分党员“百姓化”，部分基层党组织“群团化”，部分党的组织活动“庸俗化” 。从外部看，主要表现为精神懈怠的危险、能力不足的危险、脱离群众的危险、消极腐败的危险愈加尖锐和突出。</a:t>
              </a:r>
              <a:endParaRPr lang="zh-CN" altLang="en-US" sz="1600">
                <a:solidFill>
                  <a:schemeClr val="bg1"/>
                </a:solidFill>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7585"/>
                                        </p:tgtEl>
                                        <p:attrNameLst>
                                          <p:attrName>style.visibility</p:attrName>
                                        </p:attrNameLst>
                                      </p:cBhvr>
                                      <p:to>
                                        <p:strVal val="visible"/>
                                      </p:to>
                                    </p:set>
                                    <p:animEffect transition="in" filter="wipe(up)">
                                      <p:cBhvr>
                                        <p:cTn id="7" dur="500"/>
                                        <p:tgtEl>
                                          <p:spTgt spid="6758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1+#ppt_w/2"/>
                                          </p:val>
                                        </p:tav>
                                        <p:tav tm="100000">
                                          <p:val>
                                            <p:strVal val="#ppt_x"/>
                                          </p:val>
                                        </p:tav>
                                      </p:tavLst>
                                    </p:anim>
                                    <p:anim calcmode="lin" valueType="num">
                                      <p:cBhvr additive="base">
                                        <p:cTn id="17" dur="500" fill="hold"/>
                                        <p:tgtEl>
                                          <p:spTgt spid="5"/>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0-#ppt_w/2"/>
                                          </p:val>
                                        </p:tav>
                                        <p:tav tm="100000">
                                          <p:val>
                                            <p:strVal val="#ppt_x"/>
                                          </p:val>
                                        </p:tav>
                                      </p:tavLst>
                                    </p:anim>
                                    <p:anim calcmode="lin" valueType="num">
                                      <p:cBhvr additive="base">
                                        <p:cTn id="22" dur="500" fill="hold"/>
                                        <p:tgtEl>
                                          <p:spTgt spid="3"/>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1+#ppt_w/2"/>
                                          </p:val>
                                        </p:tav>
                                        <p:tav tm="100000">
                                          <p:val>
                                            <p:strVal val="#ppt_x"/>
                                          </p:val>
                                        </p:tav>
                                      </p:tavLst>
                                    </p:anim>
                                    <p:anim calcmode="lin" valueType="num">
                                      <p:cBhvr additive="base">
                                        <p:cTn id="27" dur="500" fill="hold"/>
                                        <p:tgtEl>
                                          <p:spTgt spid="6"/>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8"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0-#ppt_w/2"/>
                                          </p:val>
                                        </p:tav>
                                        <p:tav tm="100000">
                                          <p:val>
                                            <p:strVal val="#ppt_x"/>
                                          </p:val>
                                        </p:tav>
                                      </p:tavLst>
                                    </p:anim>
                                    <p:anim calcmode="lin" valueType="num">
                                      <p:cBhvr additive="base">
                                        <p:cTn id="32" dur="500" fill="hold"/>
                                        <p:tgtEl>
                                          <p:spTgt spid="4"/>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2"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1+#ppt_w/2"/>
                                          </p:val>
                                        </p:tav>
                                        <p:tav tm="100000">
                                          <p:val>
                                            <p:strVal val="#ppt_x"/>
                                          </p:val>
                                        </p:tav>
                                      </p:tavLst>
                                    </p:anim>
                                    <p:anim calcmode="lin" valueType="num">
                                      <p:cBhvr additive="base">
                                        <p:cTn id="37" dur="500" fill="hold"/>
                                        <p:tgtEl>
                                          <p:spTgt spid="7"/>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70667"/>
                                        </p:tgtEl>
                                        <p:attrNameLst>
                                          <p:attrName>style.visibility</p:attrName>
                                        </p:attrNameLst>
                                      </p:cBhvr>
                                      <p:to>
                                        <p:strVal val="visible"/>
                                      </p:to>
                                    </p:set>
                                    <p:anim calcmode="lin" valueType="num">
                                      <p:cBhvr>
                                        <p:cTn id="41" dur="500" fill="hold"/>
                                        <p:tgtEl>
                                          <p:spTgt spid="70667"/>
                                        </p:tgtEl>
                                        <p:attrNameLst>
                                          <p:attrName>ppt_w</p:attrName>
                                        </p:attrNameLst>
                                      </p:cBhvr>
                                      <p:tavLst>
                                        <p:tav tm="0">
                                          <p:val>
                                            <p:fltVal val="0"/>
                                          </p:val>
                                        </p:tav>
                                        <p:tav tm="100000">
                                          <p:val>
                                            <p:strVal val="#ppt_w"/>
                                          </p:val>
                                        </p:tav>
                                      </p:tavLst>
                                    </p:anim>
                                    <p:anim calcmode="lin" valueType="num">
                                      <p:cBhvr>
                                        <p:cTn id="42" dur="500" fill="hold"/>
                                        <p:tgtEl>
                                          <p:spTgt spid="70667"/>
                                        </p:tgtEl>
                                        <p:attrNameLst>
                                          <p:attrName>ppt_h</p:attrName>
                                        </p:attrNameLst>
                                      </p:cBhvr>
                                      <p:tavLst>
                                        <p:tav tm="0">
                                          <p:val>
                                            <p:fltVal val="0"/>
                                          </p:val>
                                        </p:tav>
                                        <p:tav tm="100000">
                                          <p:val>
                                            <p:strVal val="#ppt_h"/>
                                          </p:val>
                                        </p:tav>
                                      </p:tavLst>
                                    </p:anim>
                                    <p:animEffect transition="in" filter="fade">
                                      <p:cBhvr>
                                        <p:cTn id="43" dur="500"/>
                                        <p:tgtEl>
                                          <p:spTgt spid="706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矩形 45"/>
          <p:cNvSpPr>
            <a:spLocks noChangeArrowheads="1"/>
          </p:cNvSpPr>
          <p:nvPr/>
        </p:nvSpPr>
        <p:spPr bwMode="auto">
          <a:xfrm>
            <a:off x="1528763" y="1204913"/>
            <a:ext cx="91059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a:solidFill>
                  <a:schemeClr val="bg1"/>
                </a:solidFill>
                <a:latin typeface="+mn-lt"/>
                <a:ea typeface="+mn-ea"/>
                <a:cs typeface="+mn-ea"/>
                <a:sym typeface="+mn-lt"/>
              </a:rPr>
              <a:t>适应党的建设新常态，要主动校正心态、摆正姿态、调整状态。心态决定姿态，姿态决定状态，有了好状态才能适应新常态。</a:t>
            </a:r>
            <a:endParaRPr lang="zh-CN" altLang="en-US">
              <a:solidFill>
                <a:schemeClr val="bg1"/>
              </a:solidFill>
              <a:latin typeface="+mn-lt"/>
              <a:ea typeface="+mn-ea"/>
              <a:cs typeface="+mn-ea"/>
              <a:sym typeface="+mn-lt"/>
            </a:endParaRPr>
          </a:p>
        </p:txBody>
      </p:sp>
      <p:sp>
        <p:nvSpPr>
          <p:cNvPr id="69640" name="TextBox 54"/>
          <p:cNvSpPr txBox="1">
            <a:spLocks noChangeArrowheads="1"/>
          </p:cNvSpPr>
          <p:nvPr/>
        </p:nvSpPr>
        <p:spPr bwMode="auto">
          <a:xfrm>
            <a:off x="947738" y="200025"/>
            <a:ext cx="6230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en-US" altLang="zh-CN" sz="2800" smtClean="0">
                <a:latin typeface="+mn-lt"/>
                <a:ea typeface="+mn-ea"/>
                <a:cs typeface="+mn-ea"/>
                <a:sym typeface="+mn-lt"/>
              </a:rPr>
              <a:t>4.2 </a:t>
            </a:r>
            <a:r>
              <a:rPr lang="zh-CN" altLang="en-US" sz="2800" smtClean="0">
                <a:latin typeface="+mn-lt"/>
                <a:ea typeface="+mn-ea"/>
                <a:cs typeface="+mn-ea"/>
                <a:sym typeface="+mn-lt"/>
              </a:rPr>
              <a:t>要主动适应党的建设新常态</a:t>
            </a:r>
            <a:endParaRPr lang="zh-CN" altLang="en-US" sz="2800" smtClean="0">
              <a:latin typeface="+mn-lt"/>
              <a:ea typeface="+mn-ea"/>
              <a:cs typeface="+mn-ea"/>
              <a:sym typeface="+mn-lt"/>
            </a:endParaRPr>
          </a:p>
        </p:txBody>
      </p:sp>
      <p:sp>
        <p:nvSpPr>
          <p:cNvPr id="69641" name="Line 8"/>
          <p:cNvSpPr>
            <a:spLocks noChangeShapeType="1"/>
          </p:cNvSpPr>
          <p:nvPr/>
        </p:nvSpPr>
        <p:spPr bwMode="auto">
          <a:xfrm>
            <a:off x="1033463" y="703263"/>
            <a:ext cx="9737725" cy="0"/>
          </a:xfrm>
          <a:prstGeom prst="line">
            <a:avLst/>
          </a:prstGeom>
          <a:noFill/>
          <a:ln w="12700">
            <a:solidFill>
              <a:schemeClr val="tx2"/>
            </a:solidFill>
            <a:prstDash val="dash"/>
            <a:miter lim="800000"/>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grpSp>
        <p:nvGrpSpPr>
          <p:cNvPr id="4" name="组合 3"/>
          <p:cNvGrpSpPr/>
          <p:nvPr/>
        </p:nvGrpSpPr>
        <p:grpSpPr bwMode="auto">
          <a:xfrm>
            <a:off x="1922463" y="2001838"/>
            <a:ext cx="8928100" cy="996950"/>
            <a:chOff x="1922463" y="2001838"/>
            <a:chExt cx="8928100" cy="996950"/>
          </a:xfrm>
        </p:grpSpPr>
        <p:sp>
          <p:nvSpPr>
            <p:cNvPr id="69633" name="矩形 9"/>
            <p:cNvSpPr>
              <a:spLocks noChangeArrowheads="1"/>
            </p:cNvSpPr>
            <p:nvPr/>
          </p:nvSpPr>
          <p:spPr bwMode="auto">
            <a:xfrm>
              <a:off x="2887663" y="2001838"/>
              <a:ext cx="7962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sz="2000" b="1">
                  <a:latin typeface="+mn-lt"/>
                  <a:ea typeface="+mn-ea"/>
                  <a:cs typeface="+mn-ea"/>
                  <a:sym typeface="+mn-lt"/>
                </a:rPr>
                <a:t> 一是校正心态，以好心态迎接党的建设新常态。</a:t>
              </a:r>
              <a:endParaRPr lang="en-US" altLang="zh-CN" sz="2000" b="1">
                <a:latin typeface="+mn-lt"/>
                <a:ea typeface="+mn-ea"/>
                <a:cs typeface="+mn-ea"/>
                <a:sym typeface="+mn-lt"/>
              </a:endParaRPr>
            </a:p>
          </p:txBody>
        </p:sp>
        <p:sp>
          <p:nvSpPr>
            <p:cNvPr id="69634" name="矩形 16"/>
            <p:cNvSpPr>
              <a:spLocks noChangeArrowheads="1"/>
            </p:cNvSpPr>
            <p:nvPr/>
          </p:nvSpPr>
          <p:spPr bwMode="auto">
            <a:xfrm>
              <a:off x="2889250" y="2352675"/>
              <a:ext cx="7340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a:solidFill>
                    <a:schemeClr val="bg1"/>
                  </a:solidFill>
                  <a:latin typeface="+mn-lt"/>
                  <a:ea typeface="+mn-ea"/>
                  <a:cs typeface="+mn-ea"/>
                  <a:sym typeface="+mn-lt"/>
                </a:rPr>
                <a:t>特别是要克服抵触心理、侥幸心理、观望心理、投机心理，破除过去不好的行为习惯思维定势，要有过紧日子严日子、过规范日子的准备。</a:t>
              </a:r>
              <a:endParaRPr lang="en-US" altLang="zh-CN">
                <a:solidFill>
                  <a:schemeClr val="bg1"/>
                </a:solidFill>
                <a:latin typeface="+mn-lt"/>
                <a:ea typeface="+mn-ea"/>
                <a:cs typeface="+mn-ea"/>
                <a:sym typeface="+mn-lt"/>
              </a:endParaRPr>
            </a:p>
          </p:txBody>
        </p:sp>
        <p:grpSp>
          <p:nvGrpSpPr>
            <p:cNvPr id="72724" name="组合 1"/>
            <p:cNvGrpSpPr/>
            <p:nvPr/>
          </p:nvGrpSpPr>
          <p:grpSpPr bwMode="auto">
            <a:xfrm>
              <a:off x="1922463" y="2078038"/>
              <a:ext cx="752475" cy="750887"/>
              <a:chOff x="1921917" y="2077992"/>
              <a:chExt cx="752404" cy="750963"/>
            </a:xfrm>
          </p:grpSpPr>
          <p:sp>
            <p:nvSpPr>
              <p:cNvPr id="69" name="Freeform 10"/>
              <p:cNvSpPr/>
              <p:nvPr/>
            </p:nvSpPr>
            <p:spPr bwMode="auto">
              <a:xfrm>
                <a:off x="1921917" y="2077992"/>
                <a:ext cx="752404" cy="750963"/>
              </a:xfrm>
              <a:custGeom>
                <a:avLst/>
                <a:gdLst>
                  <a:gd name="T0" fmla="*/ 102 w 1013"/>
                  <a:gd name="T1" fmla="*/ 0 h 1013"/>
                  <a:gd name="T2" fmla="*/ 911 w 1013"/>
                  <a:gd name="T3" fmla="*/ 0 h 1013"/>
                  <a:gd name="T4" fmla="*/ 1013 w 1013"/>
                  <a:gd name="T5" fmla="*/ 102 h 1013"/>
                  <a:gd name="T6" fmla="*/ 1013 w 1013"/>
                  <a:gd name="T7" fmla="*/ 911 h 1013"/>
                  <a:gd name="T8" fmla="*/ 911 w 1013"/>
                  <a:gd name="T9" fmla="*/ 1013 h 1013"/>
                  <a:gd name="T10" fmla="*/ 102 w 1013"/>
                  <a:gd name="T11" fmla="*/ 1013 h 1013"/>
                  <a:gd name="T12" fmla="*/ 0 w 1013"/>
                  <a:gd name="T13" fmla="*/ 911 h 1013"/>
                  <a:gd name="T14" fmla="*/ 0 w 1013"/>
                  <a:gd name="T15" fmla="*/ 102 h 1013"/>
                  <a:gd name="T16" fmla="*/ 102 w 1013"/>
                  <a:gd name="T17" fmla="*/ 0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3" h="1013">
                    <a:moveTo>
                      <a:pt x="102" y="0"/>
                    </a:moveTo>
                    <a:lnTo>
                      <a:pt x="911" y="0"/>
                    </a:lnTo>
                    <a:cubicBezTo>
                      <a:pt x="968" y="0"/>
                      <a:pt x="1013" y="46"/>
                      <a:pt x="1013" y="102"/>
                    </a:cubicBezTo>
                    <a:lnTo>
                      <a:pt x="1013" y="911"/>
                    </a:lnTo>
                    <a:cubicBezTo>
                      <a:pt x="1013" y="967"/>
                      <a:pt x="968" y="1013"/>
                      <a:pt x="911" y="1013"/>
                    </a:cubicBezTo>
                    <a:lnTo>
                      <a:pt x="102" y="1013"/>
                    </a:lnTo>
                    <a:cubicBezTo>
                      <a:pt x="46" y="1013"/>
                      <a:pt x="0" y="967"/>
                      <a:pt x="0" y="911"/>
                    </a:cubicBezTo>
                    <a:lnTo>
                      <a:pt x="0" y="102"/>
                    </a:lnTo>
                    <a:cubicBezTo>
                      <a:pt x="0" y="46"/>
                      <a:pt x="46" y="0"/>
                      <a:pt x="102" y="0"/>
                    </a:cubicBezTo>
                    <a:close/>
                  </a:path>
                </a:pathLst>
              </a:custGeom>
              <a:solidFill>
                <a:schemeClr val="tx1"/>
              </a:solidFill>
              <a:ln w="28575">
                <a:solidFill>
                  <a:schemeClr val="bg2"/>
                </a:solidFill>
                <a:round/>
              </a:ln>
              <a:effectLst>
                <a:outerShdw blurRad="63500" sx="102000" sy="102000" algn="ctr" rotWithShape="0">
                  <a:prstClr val="black">
                    <a:alpha val="40000"/>
                  </a:prstClr>
                </a:outerShdw>
              </a:effectLst>
            </p:spPr>
            <p:txBody>
              <a:bodyPr/>
              <a:lstStyle/>
              <a:p>
                <a:pPr algn="ctr" eaLnBrk="1" hangingPunct="1">
                  <a:defRPr/>
                </a:pPr>
                <a:endParaRPr lang="zh-CN" altLang="en-US" sz="2000" b="1" noProof="1">
                  <a:solidFill>
                    <a:schemeClr val="accent1"/>
                  </a:solidFill>
                  <a:latin typeface="+mn-lt"/>
                  <a:ea typeface="+mn-ea"/>
                  <a:cs typeface="+mn-ea"/>
                  <a:sym typeface="+mn-lt"/>
                </a:endParaRPr>
              </a:p>
            </p:txBody>
          </p:sp>
          <p:sp>
            <p:nvSpPr>
              <p:cNvPr id="3" name="文本框 69"/>
              <p:cNvSpPr txBox="1">
                <a:spLocks noChangeArrowheads="1"/>
              </p:cNvSpPr>
              <p:nvPr/>
            </p:nvSpPr>
            <p:spPr bwMode="auto">
              <a:xfrm>
                <a:off x="2174305" y="2162138"/>
                <a:ext cx="412711" cy="584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en-US" altLang="zh-CN" sz="3200" b="1">
                    <a:solidFill>
                      <a:schemeClr val="bg2"/>
                    </a:solidFill>
                    <a:latin typeface="+mn-lt"/>
                    <a:ea typeface="+mn-ea"/>
                    <a:cs typeface="+mn-ea"/>
                    <a:sym typeface="+mn-lt"/>
                  </a:rPr>
                  <a:t>1</a:t>
                </a:r>
                <a:endParaRPr lang="zh-CN" altLang="en-US" sz="3200" b="1">
                  <a:solidFill>
                    <a:schemeClr val="bg2"/>
                  </a:solidFill>
                  <a:latin typeface="+mn-lt"/>
                  <a:ea typeface="+mn-ea"/>
                  <a:cs typeface="+mn-ea"/>
                  <a:sym typeface="+mn-lt"/>
                </a:endParaRPr>
              </a:p>
            </p:txBody>
          </p:sp>
        </p:grpSp>
      </p:grpSp>
      <p:grpSp>
        <p:nvGrpSpPr>
          <p:cNvPr id="5" name="组合 4"/>
          <p:cNvGrpSpPr/>
          <p:nvPr/>
        </p:nvGrpSpPr>
        <p:grpSpPr bwMode="auto">
          <a:xfrm>
            <a:off x="1922463" y="3144838"/>
            <a:ext cx="8928100" cy="828675"/>
            <a:chOff x="1922463" y="3144838"/>
            <a:chExt cx="8928100" cy="828675"/>
          </a:xfrm>
        </p:grpSpPr>
        <p:sp>
          <p:nvSpPr>
            <p:cNvPr id="69636" name="矩形 55"/>
            <p:cNvSpPr>
              <a:spLocks noChangeArrowheads="1"/>
            </p:cNvSpPr>
            <p:nvPr/>
          </p:nvSpPr>
          <p:spPr bwMode="auto">
            <a:xfrm>
              <a:off x="2887663" y="3254375"/>
              <a:ext cx="7962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sz="2000" b="1">
                  <a:latin typeface="+mn-lt"/>
                  <a:ea typeface="+mn-ea"/>
                  <a:cs typeface="+mn-ea"/>
                  <a:sym typeface="+mn-lt"/>
                </a:rPr>
                <a:t>二是摆正姿态，以好姿态融入党的建设新常态。</a:t>
              </a:r>
              <a:endParaRPr lang="en-US" altLang="zh-CN" sz="2000" b="1">
                <a:latin typeface="+mn-lt"/>
                <a:ea typeface="+mn-ea"/>
                <a:cs typeface="+mn-ea"/>
                <a:sym typeface="+mn-lt"/>
              </a:endParaRPr>
            </a:p>
          </p:txBody>
        </p:sp>
        <p:sp>
          <p:nvSpPr>
            <p:cNvPr id="69637" name="矩形 57"/>
            <p:cNvSpPr>
              <a:spLocks noChangeArrowheads="1"/>
            </p:cNvSpPr>
            <p:nvPr/>
          </p:nvSpPr>
          <p:spPr bwMode="auto">
            <a:xfrm>
              <a:off x="2889250" y="3603625"/>
              <a:ext cx="7340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a:solidFill>
                    <a:schemeClr val="bg1"/>
                  </a:solidFill>
                  <a:latin typeface="+mn-lt"/>
                  <a:ea typeface="+mn-ea"/>
                  <a:cs typeface="+mn-ea"/>
                  <a:sym typeface="+mn-lt"/>
                </a:rPr>
                <a:t>党组织要有党组织的样子，党员要有党员的风格</a:t>
              </a:r>
              <a:endParaRPr lang="en-US" altLang="zh-CN">
                <a:solidFill>
                  <a:schemeClr val="bg1"/>
                </a:solidFill>
                <a:latin typeface="+mn-lt"/>
                <a:ea typeface="+mn-ea"/>
                <a:cs typeface="+mn-ea"/>
                <a:sym typeface="+mn-lt"/>
              </a:endParaRPr>
            </a:p>
          </p:txBody>
        </p:sp>
        <p:grpSp>
          <p:nvGrpSpPr>
            <p:cNvPr id="72719" name="组合 2"/>
            <p:cNvGrpSpPr/>
            <p:nvPr/>
          </p:nvGrpSpPr>
          <p:grpSpPr bwMode="auto">
            <a:xfrm>
              <a:off x="1922463" y="3144838"/>
              <a:ext cx="752475" cy="750887"/>
              <a:chOff x="1921917" y="3144792"/>
              <a:chExt cx="752404" cy="750963"/>
            </a:xfrm>
          </p:grpSpPr>
          <p:sp>
            <p:nvSpPr>
              <p:cNvPr id="71" name="Freeform 10"/>
              <p:cNvSpPr/>
              <p:nvPr/>
            </p:nvSpPr>
            <p:spPr bwMode="auto">
              <a:xfrm>
                <a:off x="1921917" y="3144792"/>
                <a:ext cx="752404" cy="750963"/>
              </a:xfrm>
              <a:custGeom>
                <a:avLst/>
                <a:gdLst>
                  <a:gd name="T0" fmla="*/ 102 w 1013"/>
                  <a:gd name="T1" fmla="*/ 0 h 1013"/>
                  <a:gd name="T2" fmla="*/ 911 w 1013"/>
                  <a:gd name="T3" fmla="*/ 0 h 1013"/>
                  <a:gd name="T4" fmla="*/ 1013 w 1013"/>
                  <a:gd name="T5" fmla="*/ 102 h 1013"/>
                  <a:gd name="T6" fmla="*/ 1013 w 1013"/>
                  <a:gd name="T7" fmla="*/ 911 h 1013"/>
                  <a:gd name="T8" fmla="*/ 911 w 1013"/>
                  <a:gd name="T9" fmla="*/ 1013 h 1013"/>
                  <a:gd name="T10" fmla="*/ 102 w 1013"/>
                  <a:gd name="T11" fmla="*/ 1013 h 1013"/>
                  <a:gd name="T12" fmla="*/ 0 w 1013"/>
                  <a:gd name="T13" fmla="*/ 911 h 1013"/>
                  <a:gd name="T14" fmla="*/ 0 w 1013"/>
                  <a:gd name="T15" fmla="*/ 102 h 1013"/>
                  <a:gd name="T16" fmla="*/ 102 w 1013"/>
                  <a:gd name="T17" fmla="*/ 0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3" h="1013">
                    <a:moveTo>
                      <a:pt x="102" y="0"/>
                    </a:moveTo>
                    <a:lnTo>
                      <a:pt x="911" y="0"/>
                    </a:lnTo>
                    <a:cubicBezTo>
                      <a:pt x="968" y="0"/>
                      <a:pt x="1013" y="46"/>
                      <a:pt x="1013" y="102"/>
                    </a:cubicBezTo>
                    <a:lnTo>
                      <a:pt x="1013" y="911"/>
                    </a:lnTo>
                    <a:cubicBezTo>
                      <a:pt x="1013" y="967"/>
                      <a:pt x="968" y="1013"/>
                      <a:pt x="911" y="1013"/>
                    </a:cubicBezTo>
                    <a:lnTo>
                      <a:pt x="102" y="1013"/>
                    </a:lnTo>
                    <a:cubicBezTo>
                      <a:pt x="46" y="1013"/>
                      <a:pt x="0" y="967"/>
                      <a:pt x="0" y="911"/>
                    </a:cubicBezTo>
                    <a:lnTo>
                      <a:pt x="0" y="102"/>
                    </a:lnTo>
                    <a:cubicBezTo>
                      <a:pt x="0" y="46"/>
                      <a:pt x="46" y="0"/>
                      <a:pt x="102" y="0"/>
                    </a:cubicBezTo>
                    <a:close/>
                  </a:path>
                </a:pathLst>
              </a:custGeom>
              <a:solidFill>
                <a:schemeClr val="tx1"/>
              </a:solidFill>
              <a:ln w="28575">
                <a:solidFill>
                  <a:schemeClr val="bg2"/>
                </a:solidFill>
                <a:round/>
              </a:ln>
              <a:effectLst>
                <a:outerShdw blurRad="63500" sx="102000" sy="102000" algn="ctr" rotWithShape="0">
                  <a:prstClr val="black">
                    <a:alpha val="40000"/>
                  </a:prstClr>
                </a:outerShdw>
              </a:effectLst>
            </p:spPr>
            <p:txBody>
              <a:bodyPr/>
              <a:lstStyle/>
              <a:p>
                <a:pPr algn="ctr" eaLnBrk="1" hangingPunct="1">
                  <a:defRPr/>
                </a:pPr>
                <a:endParaRPr lang="zh-CN" altLang="en-US" sz="2000" b="1" noProof="1">
                  <a:solidFill>
                    <a:schemeClr val="accent1"/>
                  </a:solidFill>
                  <a:latin typeface="+mn-lt"/>
                  <a:ea typeface="+mn-ea"/>
                  <a:cs typeface="+mn-ea"/>
                  <a:sym typeface="+mn-lt"/>
                </a:endParaRPr>
              </a:p>
            </p:txBody>
          </p:sp>
          <p:sp>
            <p:nvSpPr>
              <p:cNvPr id="69649" name="文本框 71"/>
              <p:cNvSpPr txBox="1">
                <a:spLocks noChangeArrowheads="1"/>
              </p:cNvSpPr>
              <p:nvPr/>
            </p:nvSpPr>
            <p:spPr bwMode="auto">
              <a:xfrm>
                <a:off x="2083827" y="3228938"/>
                <a:ext cx="412711" cy="584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en-US" altLang="zh-CN" sz="3200" b="1">
                    <a:solidFill>
                      <a:schemeClr val="bg2"/>
                    </a:solidFill>
                    <a:latin typeface="+mn-lt"/>
                    <a:ea typeface="+mn-ea"/>
                    <a:cs typeface="+mn-ea"/>
                    <a:sym typeface="+mn-lt"/>
                  </a:rPr>
                  <a:t>2</a:t>
                </a:r>
                <a:endParaRPr lang="zh-CN" altLang="en-US" sz="3200" b="1">
                  <a:solidFill>
                    <a:schemeClr val="bg2"/>
                  </a:solidFill>
                  <a:latin typeface="+mn-lt"/>
                  <a:ea typeface="+mn-ea"/>
                  <a:cs typeface="+mn-ea"/>
                  <a:sym typeface="+mn-lt"/>
                </a:endParaRPr>
              </a:p>
            </p:txBody>
          </p:sp>
        </p:grpSp>
      </p:grpSp>
      <p:grpSp>
        <p:nvGrpSpPr>
          <p:cNvPr id="6" name="组合 5"/>
          <p:cNvGrpSpPr/>
          <p:nvPr/>
        </p:nvGrpSpPr>
        <p:grpSpPr bwMode="auto">
          <a:xfrm>
            <a:off x="1922463" y="4198938"/>
            <a:ext cx="9142412" cy="2103437"/>
            <a:chOff x="1922463" y="4198938"/>
            <a:chExt cx="9142412" cy="2103437"/>
          </a:xfrm>
        </p:grpSpPr>
        <p:sp>
          <p:nvSpPr>
            <p:cNvPr id="69638" name="矩形 61"/>
            <p:cNvSpPr>
              <a:spLocks noChangeArrowheads="1"/>
            </p:cNvSpPr>
            <p:nvPr/>
          </p:nvSpPr>
          <p:spPr bwMode="auto">
            <a:xfrm>
              <a:off x="2887663" y="4198938"/>
              <a:ext cx="7962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sz="2000" b="1">
                  <a:latin typeface="+mn-lt"/>
                  <a:ea typeface="+mn-ea"/>
                  <a:cs typeface="+mn-ea"/>
                  <a:sym typeface="+mn-lt"/>
                </a:rPr>
                <a:t>三是调整状态，以好状态适应党的建设新常态。</a:t>
              </a:r>
              <a:endParaRPr lang="en-US" altLang="zh-CN" sz="2000" b="1">
                <a:latin typeface="+mn-lt"/>
                <a:ea typeface="+mn-ea"/>
                <a:cs typeface="+mn-ea"/>
                <a:sym typeface="+mn-lt"/>
              </a:endParaRPr>
            </a:p>
          </p:txBody>
        </p:sp>
        <p:sp>
          <p:nvSpPr>
            <p:cNvPr id="69639" name="矩形 63"/>
            <p:cNvSpPr>
              <a:spLocks noChangeArrowheads="1"/>
            </p:cNvSpPr>
            <p:nvPr/>
          </p:nvSpPr>
          <p:spPr bwMode="auto">
            <a:xfrm>
              <a:off x="2889250" y="4548188"/>
              <a:ext cx="8175625"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a:solidFill>
                    <a:schemeClr val="bg1"/>
                  </a:solidFill>
                  <a:latin typeface="+mn-lt"/>
                  <a:ea typeface="+mn-ea"/>
                  <a:cs typeface="+mn-ea"/>
                  <a:sym typeface="+mn-lt"/>
                </a:rPr>
                <a:t>一是保持积极进取、奋发有为的精神状态，发扬共产党人的蓬勃朝气、昂扬锐气和浩然正气。</a:t>
              </a:r>
              <a:endParaRPr lang="en-US" altLang="zh-CN">
                <a:solidFill>
                  <a:schemeClr val="bg1"/>
                </a:solidFill>
                <a:latin typeface="+mn-lt"/>
                <a:ea typeface="+mn-ea"/>
                <a:cs typeface="+mn-ea"/>
                <a:sym typeface="+mn-lt"/>
              </a:endParaRPr>
            </a:p>
            <a:p>
              <a:pPr algn="just">
                <a:defRPr/>
              </a:pPr>
              <a:r>
                <a:rPr lang="zh-CN" altLang="en-US">
                  <a:solidFill>
                    <a:schemeClr val="bg1"/>
                  </a:solidFill>
                  <a:latin typeface="+mn-lt"/>
                  <a:ea typeface="+mn-ea"/>
                  <a:cs typeface="+mn-ea"/>
                  <a:sym typeface="+mn-lt"/>
                </a:rPr>
                <a:t>二是保持积极进取、学无止境的学习状态，以良好的学习状态来适应党的建设新常态。</a:t>
              </a:r>
              <a:endParaRPr lang="en-US" altLang="zh-CN">
                <a:solidFill>
                  <a:schemeClr val="bg1"/>
                </a:solidFill>
                <a:latin typeface="+mn-lt"/>
                <a:ea typeface="+mn-ea"/>
                <a:cs typeface="+mn-ea"/>
                <a:sym typeface="+mn-lt"/>
              </a:endParaRPr>
            </a:p>
            <a:p>
              <a:pPr algn="just">
                <a:defRPr/>
              </a:pPr>
              <a:r>
                <a:rPr lang="zh-CN" altLang="en-US">
                  <a:solidFill>
                    <a:schemeClr val="bg1"/>
                  </a:solidFill>
                  <a:latin typeface="+mn-lt"/>
                  <a:ea typeface="+mn-ea"/>
                  <a:cs typeface="+mn-ea"/>
                  <a:sym typeface="+mn-lt"/>
                </a:rPr>
                <a:t>三是要保持积极进取、锐意创新的工作状态，把工作当追求，以良好的工作状态适应党的建设新常态。</a:t>
              </a:r>
              <a:endParaRPr lang="en-US" altLang="zh-CN">
                <a:solidFill>
                  <a:schemeClr val="bg1"/>
                </a:solidFill>
                <a:latin typeface="+mn-lt"/>
                <a:ea typeface="+mn-ea"/>
                <a:cs typeface="+mn-ea"/>
                <a:sym typeface="+mn-lt"/>
              </a:endParaRPr>
            </a:p>
          </p:txBody>
        </p:sp>
        <p:grpSp>
          <p:nvGrpSpPr>
            <p:cNvPr id="72714" name="组合 3"/>
            <p:cNvGrpSpPr/>
            <p:nvPr/>
          </p:nvGrpSpPr>
          <p:grpSpPr bwMode="auto">
            <a:xfrm>
              <a:off x="1922463" y="4333875"/>
              <a:ext cx="752475" cy="750888"/>
              <a:chOff x="1921917" y="4333848"/>
              <a:chExt cx="752404" cy="750963"/>
            </a:xfrm>
          </p:grpSpPr>
          <p:sp>
            <p:nvSpPr>
              <p:cNvPr id="73" name="Freeform 10"/>
              <p:cNvSpPr/>
              <p:nvPr/>
            </p:nvSpPr>
            <p:spPr bwMode="auto">
              <a:xfrm>
                <a:off x="1921917" y="4333848"/>
                <a:ext cx="752404" cy="750963"/>
              </a:xfrm>
              <a:custGeom>
                <a:avLst/>
                <a:gdLst>
                  <a:gd name="T0" fmla="*/ 102 w 1013"/>
                  <a:gd name="T1" fmla="*/ 0 h 1013"/>
                  <a:gd name="T2" fmla="*/ 911 w 1013"/>
                  <a:gd name="T3" fmla="*/ 0 h 1013"/>
                  <a:gd name="T4" fmla="*/ 1013 w 1013"/>
                  <a:gd name="T5" fmla="*/ 102 h 1013"/>
                  <a:gd name="T6" fmla="*/ 1013 w 1013"/>
                  <a:gd name="T7" fmla="*/ 911 h 1013"/>
                  <a:gd name="T8" fmla="*/ 911 w 1013"/>
                  <a:gd name="T9" fmla="*/ 1013 h 1013"/>
                  <a:gd name="T10" fmla="*/ 102 w 1013"/>
                  <a:gd name="T11" fmla="*/ 1013 h 1013"/>
                  <a:gd name="T12" fmla="*/ 0 w 1013"/>
                  <a:gd name="T13" fmla="*/ 911 h 1013"/>
                  <a:gd name="T14" fmla="*/ 0 w 1013"/>
                  <a:gd name="T15" fmla="*/ 102 h 1013"/>
                  <a:gd name="T16" fmla="*/ 102 w 1013"/>
                  <a:gd name="T17" fmla="*/ 0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3" h="1013">
                    <a:moveTo>
                      <a:pt x="102" y="0"/>
                    </a:moveTo>
                    <a:lnTo>
                      <a:pt x="911" y="0"/>
                    </a:lnTo>
                    <a:cubicBezTo>
                      <a:pt x="968" y="0"/>
                      <a:pt x="1013" y="46"/>
                      <a:pt x="1013" y="102"/>
                    </a:cubicBezTo>
                    <a:lnTo>
                      <a:pt x="1013" y="911"/>
                    </a:lnTo>
                    <a:cubicBezTo>
                      <a:pt x="1013" y="967"/>
                      <a:pt x="968" y="1013"/>
                      <a:pt x="911" y="1013"/>
                    </a:cubicBezTo>
                    <a:lnTo>
                      <a:pt x="102" y="1013"/>
                    </a:lnTo>
                    <a:cubicBezTo>
                      <a:pt x="46" y="1013"/>
                      <a:pt x="0" y="967"/>
                      <a:pt x="0" y="911"/>
                    </a:cubicBezTo>
                    <a:lnTo>
                      <a:pt x="0" y="102"/>
                    </a:lnTo>
                    <a:cubicBezTo>
                      <a:pt x="0" y="46"/>
                      <a:pt x="46" y="0"/>
                      <a:pt x="102" y="0"/>
                    </a:cubicBezTo>
                    <a:close/>
                  </a:path>
                </a:pathLst>
              </a:custGeom>
              <a:solidFill>
                <a:schemeClr val="tx1"/>
              </a:solidFill>
              <a:ln w="28575">
                <a:solidFill>
                  <a:schemeClr val="bg2"/>
                </a:solidFill>
                <a:round/>
              </a:ln>
              <a:effectLst>
                <a:outerShdw blurRad="63500" sx="102000" sy="102000" algn="ctr" rotWithShape="0">
                  <a:prstClr val="black">
                    <a:alpha val="40000"/>
                  </a:prstClr>
                </a:outerShdw>
              </a:effectLst>
            </p:spPr>
            <p:txBody>
              <a:bodyPr/>
              <a:lstStyle/>
              <a:p>
                <a:pPr algn="ctr" eaLnBrk="1" hangingPunct="1">
                  <a:defRPr/>
                </a:pPr>
                <a:endParaRPr lang="zh-CN" altLang="en-US" sz="2000" b="1" noProof="1">
                  <a:solidFill>
                    <a:schemeClr val="accent1"/>
                  </a:solidFill>
                  <a:latin typeface="+mn-lt"/>
                  <a:ea typeface="+mn-ea"/>
                  <a:cs typeface="+mn-ea"/>
                  <a:sym typeface="+mn-lt"/>
                </a:endParaRPr>
              </a:p>
            </p:txBody>
          </p:sp>
          <p:sp>
            <p:nvSpPr>
              <p:cNvPr id="69652" name="文本框 73"/>
              <p:cNvSpPr txBox="1">
                <a:spLocks noChangeArrowheads="1"/>
              </p:cNvSpPr>
              <p:nvPr/>
            </p:nvSpPr>
            <p:spPr bwMode="auto">
              <a:xfrm>
                <a:off x="2083827" y="4417994"/>
                <a:ext cx="412711" cy="584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en-US" altLang="zh-CN" sz="3200" b="1">
                    <a:solidFill>
                      <a:schemeClr val="bg2"/>
                    </a:solidFill>
                    <a:latin typeface="+mn-lt"/>
                    <a:ea typeface="+mn-ea"/>
                    <a:cs typeface="+mn-ea"/>
                    <a:sym typeface="+mn-lt"/>
                  </a:rPr>
                  <a:t>3</a:t>
                </a:r>
                <a:endParaRPr lang="zh-CN" altLang="en-US" sz="3200" b="1">
                  <a:solidFill>
                    <a:schemeClr val="bg2"/>
                  </a:solidFill>
                  <a:latin typeface="+mn-lt"/>
                  <a:ea typeface="+mn-ea"/>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9635"/>
                                        </p:tgtEl>
                                        <p:attrNameLst>
                                          <p:attrName>style.visibility</p:attrName>
                                        </p:attrNameLst>
                                      </p:cBhvr>
                                      <p:to>
                                        <p:strVal val="visible"/>
                                      </p:to>
                                    </p:set>
                                    <p:animEffect transition="in" filter="barn(inVertical)">
                                      <p:cBhvr>
                                        <p:cTn id="7" dur="500"/>
                                        <p:tgtEl>
                                          <p:spTgt spid="69635"/>
                                        </p:tgtEl>
                                      </p:cBhvr>
                                    </p:animEffect>
                                  </p:childTnLst>
                                </p:cTn>
                              </p:par>
                            </p:childTnLst>
                          </p:cTn>
                        </p:par>
                        <p:par>
                          <p:cTn id="8" fill="hold">
                            <p:stCondLst>
                              <p:cond delay="500"/>
                            </p:stCondLst>
                            <p:childTnLst>
                              <p:par>
                                <p:cTn id="9" presetID="17" presetClass="entr" presetSubtype="1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strVal val="#ppt_h"/>
                                          </p:val>
                                        </p:tav>
                                        <p:tav tm="100000">
                                          <p:val>
                                            <p:strVal val="#ppt_h"/>
                                          </p:val>
                                        </p:tav>
                                      </p:tavLst>
                                    </p:anim>
                                  </p:childTnLst>
                                </p:cTn>
                              </p:par>
                            </p:childTnLst>
                          </p:cTn>
                        </p:par>
                        <p:par>
                          <p:cTn id="13" fill="hold">
                            <p:stCondLst>
                              <p:cond delay="1000"/>
                            </p:stCondLst>
                            <p:childTnLst>
                              <p:par>
                                <p:cTn id="14" presetID="17" presetClass="entr" presetSubtype="1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strVal val="#ppt_h"/>
                                          </p:val>
                                        </p:tav>
                                        <p:tav tm="100000">
                                          <p:val>
                                            <p:strVal val="#ppt_h"/>
                                          </p:val>
                                        </p:tav>
                                      </p:tavLst>
                                    </p:anim>
                                  </p:childTnLst>
                                </p:cTn>
                              </p:par>
                            </p:childTnLst>
                          </p:cTn>
                        </p:par>
                        <p:par>
                          <p:cTn id="18" fill="hold">
                            <p:stCondLst>
                              <p:cond delay="1500"/>
                            </p:stCondLst>
                            <p:childTnLst>
                              <p:par>
                                <p:cTn id="19" presetID="17" presetClass="entr" presetSubtype="1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bwMode="auto">
          <a:xfrm>
            <a:off x="1482725" y="1911350"/>
            <a:ext cx="5840413" cy="1012825"/>
            <a:chOff x="1482725" y="1911350"/>
            <a:chExt cx="5840413" cy="1012825"/>
          </a:xfrm>
        </p:grpSpPr>
        <p:grpSp>
          <p:nvGrpSpPr>
            <p:cNvPr id="74771" name="组合 6"/>
            <p:cNvGrpSpPr/>
            <p:nvPr/>
          </p:nvGrpSpPr>
          <p:grpSpPr bwMode="auto">
            <a:xfrm>
              <a:off x="1482725" y="1982788"/>
              <a:ext cx="288925" cy="288925"/>
              <a:chOff x="957263" y="3209925"/>
              <a:chExt cx="288925" cy="288925"/>
            </a:xfrm>
          </p:grpSpPr>
          <p:sp>
            <p:nvSpPr>
              <p:cNvPr id="8" name="Oval 15"/>
              <p:cNvSpPr>
                <a:spLocks noChangeArrowheads="1"/>
              </p:cNvSpPr>
              <p:nvPr/>
            </p:nvSpPr>
            <p:spPr bwMode="auto">
              <a:xfrm>
                <a:off x="957263" y="3209925"/>
                <a:ext cx="288925" cy="288925"/>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sp>
            <p:nvSpPr>
              <p:cNvPr id="71683" name="Freeform 16"/>
              <p:cNvSpPr>
                <a:spLocks noChangeArrowheads="1"/>
              </p:cNvSpPr>
              <p:nvPr/>
            </p:nvSpPr>
            <p:spPr bwMode="auto">
              <a:xfrm>
                <a:off x="1057276" y="3282950"/>
                <a:ext cx="130175" cy="150812"/>
              </a:xfrm>
              <a:custGeom>
                <a:avLst/>
                <a:gdLst>
                  <a:gd name="T0" fmla="*/ 166 w 188"/>
                  <a:gd name="T1" fmla="*/ 89 h 217"/>
                  <a:gd name="T2" fmla="*/ 99 w 188"/>
                  <a:gd name="T3" fmla="*/ 51 h 217"/>
                  <a:gd name="T4" fmla="*/ 32 w 188"/>
                  <a:gd name="T5" fmla="*/ 12 h 217"/>
                  <a:gd name="T6" fmla="*/ 0 w 188"/>
                  <a:gd name="T7" fmla="*/ 30 h 217"/>
                  <a:gd name="T8" fmla="*/ 0 w 188"/>
                  <a:gd name="T9" fmla="*/ 108 h 217"/>
                  <a:gd name="T10" fmla="*/ 0 w 188"/>
                  <a:gd name="T11" fmla="*/ 185 h 217"/>
                  <a:gd name="T12" fmla="*/ 32 w 188"/>
                  <a:gd name="T13" fmla="*/ 204 h 217"/>
                  <a:gd name="T14" fmla="*/ 99 w 188"/>
                  <a:gd name="T15" fmla="*/ 165 h 217"/>
                  <a:gd name="T16" fmla="*/ 166 w 188"/>
                  <a:gd name="T17" fmla="*/ 126 h 217"/>
                  <a:gd name="T18" fmla="*/ 166 w 188"/>
                  <a:gd name="T19" fmla="*/ 8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217">
                    <a:moveTo>
                      <a:pt x="166" y="89"/>
                    </a:moveTo>
                    <a:lnTo>
                      <a:pt x="99" y="51"/>
                    </a:lnTo>
                    <a:cubicBezTo>
                      <a:pt x="77" y="38"/>
                      <a:pt x="55" y="25"/>
                      <a:pt x="32" y="12"/>
                    </a:cubicBezTo>
                    <a:cubicBezTo>
                      <a:pt x="11" y="0"/>
                      <a:pt x="0" y="5"/>
                      <a:pt x="0" y="30"/>
                    </a:cubicBezTo>
                    <a:lnTo>
                      <a:pt x="0" y="108"/>
                    </a:lnTo>
                    <a:cubicBezTo>
                      <a:pt x="0" y="134"/>
                      <a:pt x="0" y="159"/>
                      <a:pt x="0" y="185"/>
                    </a:cubicBezTo>
                    <a:cubicBezTo>
                      <a:pt x="0" y="209"/>
                      <a:pt x="10" y="217"/>
                      <a:pt x="32" y="204"/>
                    </a:cubicBezTo>
                    <a:lnTo>
                      <a:pt x="99" y="165"/>
                    </a:lnTo>
                    <a:cubicBezTo>
                      <a:pt x="121" y="152"/>
                      <a:pt x="144" y="139"/>
                      <a:pt x="166" y="126"/>
                    </a:cubicBezTo>
                    <a:cubicBezTo>
                      <a:pt x="187" y="114"/>
                      <a:pt x="188" y="102"/>
                      <a:pt x="166" y="8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latin typeface="+mn-lt"/>
                  <a:ea typeface="+mn-ea"/>
                  <a:cs typeface="+mn-ea"/>
                  <a:sym typeface="+mn-lt"/>
                </a:endParaRPr>
              </a:p>
            </p:txBody>
          </p:sp>
        </p:grpSp>
        <p:sp>
          <p:nvSpPr>
            <p:cNvPr id="71684" name="矩形 9"/>
            <p:cNvSpPr>
              <a:spLocks noChangeArrowheads="1"/>
            </p:cNvSpPr>
            <p:nvPr/>
          </p:nvSpPr>
          <p:spPr bwMode="auto">
            <a:xfrm>
              <a:off x="1857375" y="1911350"/>
              <a:ext cx="3835400"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sz="2000">
                  <a:latin typeface="+mn-lt"/>
                  <a:ea typeface="+mn-ea"/>
                  <a:cs typeface="+mn-ea"/>
                  <a:sym typeface="+mn-lt"/>
                </a:rPr>
                <a:t>一要严明政治纪律和政治规矩。</a:t>
              </a:r>
              <a:endParaRPr lang="en-US" altLang="zh-CN" sz="2000">
                <a:latin typeface="+mn-lt"/>
                <a:ea typeface="+mn-ea"/>
                <a:cs typeface="+mn-ea"/>
                <a:sym typeface="+mn-lt"/>
              </a:endParaRPr>
            </a:p>
          </p:txBody>
        </p:sp>
        <p:sp>
          <p:nvSpPr>
            <p:cNvPr id="71685" name="矩形 16"/>
            <p:cNvSpPr>
              <a:spLocks noChangeArrowheads="1"/>
            </p:cNvSpPr>
            <p:nvPr/>
          </p:nvSpPr>
          <p:spPr bwMode="auto">
            <a:xfrm>
              <a:off x="1858963" y="2276475"/>
              <a:ext cx="54641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a:solidFill>
                    <a:schemeClr val="bg1"/>
                  </a:solidFill>
                  <a:latin typeface="+mn-lt"/>
                  <a:ea typeface="+mn-ea"/>
                  <a:cs typeface="+mn-ea"/>
                  <a:sym typeface="+mn-lt"/>
                </a:rPr>
                <a:t>把政治纪律和政治规矩看作“带电的高压线”，严格遵守，切实维护。</a:t>
              </a:r>
              <a:endParaRPr lang="en-US" altLang="zh-CN">
                <a:solidFill>
                  <a:schemeClr val="bg1"/>
                </a:solidFill>
                <a:latin typeface="+mn-lt"/>
                <a:ea typeface="+mn-ea"/>
                <a:cs typeface="+mn-ea"/>
                <a:sym typeface="+mn-lt"/>
              </a:endParaRPr>
            </a:p>
          </p:txBody>
        </p:sp>
      </p:grpSp>
      <p:sp>
        <p:nvSpPr>
          <p:cNvPr id="71686" name="矩形 45"/>
          <p:cNvSpPr>
            <a:spLocks noChangeArrowheads="1"/>
          </p:cNvSpPr>
          <p:nvPr/>
        </p:nvSpPr>
        <p:spPr bwMode="auto">
          <a:xfrm>
            <a:off x="1384300" y="1195388"/>
            <a:ext cx="9490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dirty="0">
                <a:solidFill>
                  <a:schemeClr val="bg1"/>
                </a:solidFill>
                <a:latin typeface="+mn-lt"/>
                <a:ea typeface="+mn-ea"/>
                <a:cs typeface="+mn-ea"/>
                <a:sym typeface="+mn-lt"/>
              </a:rPr>
              <a:t>在理解、适应从严治党新常态下，最关键的一步是要打造好从严治党的党建新常态。</a:t>
            </a:r>
            <a:endParaRPr lang="zh-CN" altLang="en-US" dirty="0">
              <a:solidFill>
                <a:schemeClr val="bg1"/>
              </a:solidFill>
              <a:latin typeface="+mn-lt"/>
              <a:ea typeface="+mn-ea"/>
              <a:cs typeface="+mn-ea"/>
              <a:sym typeface="+mn-lt"/>
            </a:endParaRPr>
          </a:p>
        </p:txBody>
      </p:sp>
      <p:grpSp>
        <p:nvGrpSpPr>
          <p:cNvPr id="4" name="组合 3"/>
          <p:cNvGrpSpPr/>
          <p:nvPr/>
        </p:nvGrpSpPr>
        <p:grpSpPr bwMode="auto">
          <a:xfrm>
            <a:off x="1482725" y="3051175"/>
            <a:ext cx="5840413" cy="1290638"/>
            <a:chOff x="1482725" y="3051175"/>
            <a:chExt cx="5840413" cy="1290638"/>
          </a:xfrm>
        </p:grpSpPr>
        <p:grpSp>
          <p:nvGrpSpPr>
            <p:cNvPr id="74766" name="组合 52"/>
            <p:cNvGrpSpPr/>
            <p:nvPr/>
          </p:nvGrpSpPr>
          <p:grpSpPr bwMode="auto">
            <a:xfrm>
              <a:off x="1482725" y="3122613"/>
              <a:ext cx="288925" cy="288925"/>
              <a:chOff x="957263" y="3209925"/>
              <a:chExt cx="288925" cy="288925"/>
            </a:xfrm>
          </p:grpSpPr>
          <p:sp>
            <p:nvSpPr>
              <p:cNvPr id="54" name="Oval 15"/>
              <p:cNvSpPr>
                <a:spLocks noChangeArrowheads="1"/>
              </p:cNvSpPr>
              <p:nvPr/>
            </p:nvSpPr>
            <p:spPr bwMode="auto">
              <a:xfrm>
                <a:off x="957263" y="3209925"/>
                <a:ext cx="288925" cy="288925"/>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sp>
            <p:nvSpPr>
              <p:cNvPr id="3" name="Freeform 16"/>
              <p:cNvSpPr>
                <a:spLocks noChangeArrowheads="1"/>
              </p:cNvSpPr>
              <p:nvPr/>
            </p:nvSpPr>
            <p:spPr bwMode="auto">
              <a:xfrm>
                <a:off x="1057276" y="3282950"/>
                <a:ext cx="130175" cy="150812"/>
              </a:xfrm>
              <a:custGeom>
                <a:avLst/>
                <a:gdLst>
                  <a:gd name="T0" fmla="*/ 166 w 188"/>
                  <a:gd name="T1" fmla="*/ 89 h 217"/>
                  <a:gd name="T2" fmla="*/ 99 w 188"/>
                  <a:gd name="T3" fmla="*/ 51 h 217"/>
                  <a:gd name="T4" fmla="*/ 32 w 188"/>
                  <a:gd name="T5" fmla="*/ 12 h 217"/>
                  <a:gd name="T6" fmla="*/ 0 w 188"/>
                  <a:gd name="T7" fmla="*/ 30 h 217"/>
                  <a:gd name="T8" fmla="*/ 0 w 188"/>
                  <a:gd name="T9" fmla="*/ 108 h 217"/>
                  <a:gd name="T10" fmla="*/ 0 w 188"/>
                  <a:gd name="T11" fmla="*/ 185 h 217"/>
                  <a:gd name="T12" fmla="*/ 32 w 188"/>
                  <a:gd name="T13" fmla="*/ 204 h 217"/>
                  <a:gd name="T14" fmla="*/ 99 w 188"/>
                  <a:gd name="T15" fmla="*/ 165 h 217"/>
                  <a:gd name="T16" fmla="*/ 166 w 188"/>
                  <a:gd name="T17" fmla="*/ 126 h 217"/>
                  <a:gd name="T18" fmla="*/ 166 w 188"/>
                  <a:gd name="T19" fmla="*/ 8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217">
                    <a:moveTo>
                      <a:pt x="166" y="89"/>
                    </a:moveTo>
                    <a:lnTo>
                      <a:pt x="99" y="51"/>
                    </a:lnTo>
                    <a:cubicBezTo>
                      <a:pt x="77" y="38"/>
                      <a:pt x="55" y="25"/>
                      <a:pt x="32" y="12"/>
                    </a:cubicBezTo>
                    <a:cubicBezTo>
                      <a:pt x="11" y="0"/>
                      <a:pt x="0" y="5"/>
                      <a:pt x="0" y="30"/>
                    </a:cubicBezTo>
                    <a:lnTo>
                      <a:pt x="0" y="108"/>
                    </a:lnTo>
                    <a:cubicBezTo>
                      <a:pt x="0" y="134"/>
                      <a:pt x="0" y="159"/>
                      <a:pt x="0" y="185"/>
                    </a:cubicBezTo>
                    <a:cubicBezTo>
                      <a:pt x="0" y="209"/>
                      <a:pt x="10" y="217"/>
                      <a:pt x="32" y="204"/>
                    </a:cubicBezTo>
                    <a:lnTo>
                      <a:pt x="99" y="165"/>
                    </a:lnTo>
                    <a:cubicBezTo>
                      <a:pt x="121" y="152"/>
                      <a:pt x="144" y="139"/>
                      <a:pt x="166" y="126"/>
                    </a:cubicBezTo>
                    <a:cubicBezTo>
                      <a:pt x="187" y="114"/>
                      <a:pt x="188" y="102"/>
                      <a:pt x="166" y="8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latin typeface="+mn-lt"/>
                  <a:ea typeface="+mn-ea"/>
                  <a:cs typeface="+mn-ea"/>
                  <a:sym typeface="+mn-lt"/>
                </a:endParaRPr>
              </a:p>
            </p:txBody>
          </p:sp>
        </p:grpSp>
        <p:sp>
          <p:nvSpPr>
            <p:cNvPr id="71690" name="矩形 55"/>
            <p:cNvSpPr>
              <a:spLocks noChangeArrowheads="1"/>
            </p:cNvSpPr>
            <p:nvPr/>
          </p:nvSpPr>
          <p:spPr bwMode="auto">
            <a:xfrm>
              <a:off x="1857375" y="3051175"/>
              <a:ext cx="3835400"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sz="2000">
                  <a:latin typeface="+mn-lt"/>
                  <a:ea typeface="+mn-ea"/>
                  <a:cs typeface="+mn-ea"/>
                  <a:sym typeface="+mn-lt"/>
                </a:rPr>
                <a:t>二要落实从严治党责任</a:t>
              </a:r>
              <a:endParaRPr lang="en-US" altLang="zh-CN" sz="2000">
                <a:latin typeface="+mn-lt"/>
                <a:ea typeface="+mn-ea"/>
                <a:cs typeface="+mn-ea"/>
                <a:sym typeface="+mn-lt"/>
              </a:endParaRPr>
            </a:p>
          </p:txBody>
        </p:sp>
        <p:sp>
          <p:nvSpPr>
            <p:cNvPr id="71691" name="矩形 57"/>
            <p:cNvSpPr>
              <a:spLocks noChangeArrowheads="1"/>
            </p:cNvSpPr>
            <p:nvPr/>
          </p:nvSpPr>
          <p:spPr bwMode="auto">
            <a:xfrm>
              <a:off x="1858963" y="3417888"/>
              <a:ext cx="54641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a:solidFill>
                    <a:schemeClr val="bg1"/>
                  </a:solidFill>
                  <a:latin typeface="+mn-lt"/>
                  <a:ea typeface="+mn-ea"/>
                  <a:cs typeface="+mn-ea"/>
                  <a:sym typeface="+mn-lt"/>
                </a:rPr>
                <a:t>强化“抓好党建是本职、不抓党建是失职、抓不好党建是渎职”的责任意识，实行党建工作问责机制，切实把抓党建第一责任落实落靠。</a:t>
              </a:r>
              <a:endParaRPr lang="en-US" altLang="zh-CN">
                <a:solidFill>
                  <a:schemeClr val="bg1"/>
                </a:solidFill>
                <a:latin typeface="+mn-lt"/>
                <a:ea typeface="+mn-ea"/>
                <a:cs typeface="+mn-ea"/>
                <a:sym typeface="+mn-lt"/>
              </a:endParaRPr>
            </a:p>
          </p:txBody>
        </p:sp>
      </p:grpSp>
      <p:grpSp>
        <p:nvGrpSpPr>
          <p:cNvPr id="5" name="组合 4"/>
          <p:cNvGrpSpPr/>
          <p:nvPr/>
        </p:nvGrpSpPr>
        <p:grpSpPr bwMode="auto">
          <a:xfrm>
            <a:off x="1482725" y="4837113"/>
            <a:ext cx="5840413" cy="1289050"/>
            <a:chOff x="1482725" y="4837113"/>
            <a:chExt cx="5840413" cy="1289050"/>
          </a:xfrm>
        </p:grpSpPr>
        <p:grpSp>
          <p:nvGrpSpPr>
            <p:cNvPr id="74761" name="组合 58"/>
            <p:cNvGrpSpPr/>
            <p:nvPr/>
          </p:nvGrpSpPr>
          <p:grpSpPr bwMode="auto">
            <a:xfrm>
              <a:off x="1482725" y="4908550"/>
              <a:ext cx="288925" cy="288925"/>
              <a:chOff x="957263" y="3209925"/>
              <a:chExt cx="288925" cy="288925"/>
            </a:xfrm>
          </p:grpSpPr>
          <p:sp>
            <p:nvSpPr>
              <p:cNvPr id="60" name="Oval 15"/>
              <p:cNvSpPr>
                <a:spLocks noChangeArrowheads="1"/>
              </p:cNvSpPr>
              <p:nvPr/>
            </p:nvSpPr>
            <p:spPr bwMode="auto">
              <a:xfrm>
                <a:off x="957263" y="3209925"/>
                <a:ext cx="288925" cy="288925"/>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sp>
            <p:nvSpPr>
              <p:cNvPr id="71694" name="Freeform 16"/>
              <p:cNvSpPr>
                <a:spLocks noChangeArrowheads="1"/>
              </p:cNvSpPr>
              <p:nvPr/>
            </p:nvSpPr>
            <p:spPr bwMode="auto">
              <a:xfrm>
                <a:off x="1057276" y="3282950"/>
                <a:ext cx="130175" cy="150813"/>
              </a:xfrm>
              <a:custGeom>
                <a:avLst/>
                <a:gdLst>
                  <a:gd name="T0" fmla="*/ 166 w 188"/>
                  <a:gd name="T1" fmla="*/ 89 h 217"/>
                  <a:gd name="T2" fmla="*/ 99 w 188"/>
                  <a:gd name="T3" fmla="*/ 51 h 217"/>
                  <a:gd name="T4" fmla="*/ 32 w 188"/>
                  <a:gd name="T5" fmla="*/ 12 h 217"/>
                  <a:gd name="T6" fmla="*/ 0 w 188"/>
                  <a:gd name="T7" fmla="*/ 30 h 217"/>
                  <a:gd name="T8" fmla="*/ 0 w 188"/>
                  <a:gd name="T9" fmla="*/ 108 h 217"/>
                  <a:gd name="T10" fmla="*/ 0 w 188"/>
                  <a:gd name="T11" fmla="*/ 185 h 217"/>
                  <a:gd name="T12" fmla="*/ 32 w 188"/>
                  <a:gd name="T13" fmla="*/ 204 h 217"/>
                  <a:gd name="T14" fmla="*/ 99 w 188"/>
                  <a:gd name="T15" fmla="*/ 165 h 217"/>
                  <a:gd name="T16" fmla="*/ 166 w 188"/>
                  <a:gd name="T17" fmla="*/ 126 h 217"/>
                  <a:gd name="T18" fmla="*/ 166 w 188"/>
                  <a:gd name="T19" fmla="*/ 8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217">
                    <a:moveTo>
                      <a:pt x="166" y="89"/>
                    </a:moveTo>
                    <a:lnTo>
                      <a:pt x="99" y="51"/>
                    </a:lnTo>
                    <a:cubicBezTo>
                      <a:pt x="77" y="38"/>
                      <a:pt x="55" y="25"/>
                      <a:pt x="32" y="12"/>
                    </a:cubicBezTo>
                    <a:cubicBezTo>
                      <a:pt x="11" y="0"/>
                      <a:pt x="0" y="5"/>
                      <a:pt x="0" y="30"/>
                    </a:cubicBezTo>
                    <a:lnTo>
                      <a:pt x="0" y="108"/>
                    </a:lnTo>
                    <a:cubicBezTo>
                      <a:pt x="0" y="134"/>
                      <a:pt x="0" y="159"/>
                      <a:pt x="0" y="185"/>
                    </a:cubicBezTo>
                    <a:cubicBezTo>
                      <a:pt x="0" y="209"/>
                      <a:pt x="10" y="217"/>
                      <a:pt x="32" y="204"/>
                    </a:cubicBezTo>
                    <a:lnTo>
                      <a:pt x="99" y="165"/>
                    </a:lnTo>
                    <a:cubicBezTo>
                      <a:pt x="121" y="152"/>
                      <a:pt x="144" y="139"/>
                      <a:pt x="166" y="126"/>
                    </a:cubicBezTo>
                    <a:cubicBezTo>
                      <a:pt x="187" y="114"/>
                      <a:pt x="188" y="102"/>
                      <a:pt x="166" y="8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latin typeface="+mn-lt"/>
                  <a:ea typeface="+mn-ea"/>
                  <a:cs typeface="+mn-ea"/>
                  <a:sym typeface="+mn-lt"/>
                </a:endParaRPr>
              </a:p>
            </p:txBody>
          </p:sp>
        </p:grpSp>
        <p:sp>
          <p:nvSpPr>
            <p:cNvPr id="71695" name="矩形 61"/>
            <p:cNvSpPr>
              <a:spLocks noChangeArrowheads="1"/>
            </p:cNvSpPr>
            <p:nvPr/>
          </p:nvSpPr>
          <p:spPr bwMode="auto">
            <a:xfrm>
              <a:off x="1857375" y="4837113"/>
              <a:ext cx="3835400"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sz="2000">
                  <a:latin typeface="+mn-lt"/>
                  <a:ea typeface="+mn-ea"/>
                  <a:cs typeface="+mn-ea"/>
                  <a:sym typeface="+mn-lt"/>
                </a:rPr>
                <a:t>三要抓实思想建党</a:t>
              </a:r>
              <a:endParaRPr lang="en-US" altLang="zh-CN" sz="2000">
                <a:latin typeface="+mn-lt"/>
                <a:ea typeface="+mn-ea"/>
                <a:cs typeface="+mn-ea"/>
                <a:sym typeface="+mn-lt"/>
              </a:endParaRPr>
            </a:p>
          </p:txBody>
        </p:sp>
        <p:sp>
          <p:nvSpPr>
            <p:cNvPr id="71696" name="矩形 63"/>
            <p:cNvSpPr>
              <a:spLocks noChangeArrowheads="1"/>
            </p:cNvSpPr>
            <p:nvPr/>
          </p:nvSpPr>
          <p:spPr bwMode="auto">
            <a:xfrm>
              <a:off x="1858963" y="5202238"/>
              <a:ext cx="54641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a:solidFill>
                    <a:schemeClr val="bg1"/>
                  </a:solidFill>
                  <a:latin typeface="+mn-lt"/>
                  <a:ea typeface="+mn-ea"/>
                  <a:cs typeface="+mn-ea"/>
                  <a:sym typeface="+mn-lt"/>
                </a:rPr>
                <a:t>真正让党的政治理论、政治纪律、政治规矩入脑入心，真正使广大党员干部做到“心中有党、心中有民、心中有责、心中有戒”。</a:t>
              </a:r>
              <a:endParaRPr lang="en-US" altLang="zh-CN">
                <a:solidFill>
                  <a:schemeClr val="bg1"/>
                </a:solidFill>
                <a:latin typeface="+mn-lt"/>
                <a:ea typeface="+mn-ea"/>
                <a:cs typeface="+mn-ea"/>
                <a:sym typeface="+mn-lt"/>
              </a:endParaRPr>
            </a:p>
          </p:txBody>
        </p:sp>
      </p:grpSp>
      <p:pic>
        <p:nvPicPr>
          <p:cNvPr id="74764" name="图片 44"/>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7897813" y="2157413"/>
            <a:ext cx="3146425" cy="4116387"/>
          </a:xfrm>
          <a:prstGeom prst="rect">
            <a:avLst/>
          </a:prstGeom>
          <a:noFill/>
          <a:ln w="9525">
            <a:solidFill>
              <a:schemeClr val="tx2"/>
            </a:solidFill>
            <a:round/>
          </a:ln>
          <a:extLst>
            <a:ext uri="{909E8E84-426E-40DD-AFC4-6F175D3DCCD1}">
              <a14:hiddenFill xmlns:a14="http://schemas.microsoft.com/office/drawing/2010/main">
                <a:solidFill>
                  <a:srgbClr val="FFFFFF"/>
                </a:solidFill>
              </a14:hiddenFill>
            </a:ext>
          </a:extLst>
        </p:spPr>
      </p:pic>
      <p:sp>
        <p:nvSpPr>
          <p:cNvPr id="71698" name="TextBox 54"/>
          <p:cNvSpPr txBox="1">
            <a:spLocks noChangeArrowheads="1"/>
          </p:cNvSpPr>
          <p:nvPr/>
        </p:nvSpPr>
        <p:spPr bwMode="auto">
          <a:xfrm>
            <a:off x="947738" y="200025"/>
            <a:ext cx="6230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en-US" altLang="zh-CN" sz="2800" smtClean="0">
                <a:latin typeface="+mn-lt"/>
                <a:ea typeface="+mn-ea"/>
                <a:cs typeface="+mn-ea"/>
                <a:sym typeface="+mn-lt"/>
              </a:rPr>
              <a:t>4.3 </a:t>
            </a:r>
            <a:r>
              <a:rPr lang="zh-CN" altLang="en-US" sz="2800" smtClean="0">
                <a:latin typeface="+mn-lt"/>
                <a:ea typeface="+mn-ea"/>
                <a:cs typeface="+mn-ea"/>
                <a:sym typeface="+mn-lt"/>
              </a:rPr>
              <a:t>要着力打造党的建设新常态</a:t>
            </a:r>
            <a:endParaRPr lang="zh-CN" altLang="en-US" sz="2800" smtClean="0">
              <a:latin typeface="+mn-lt"/>
              <a:ea typeface="+mn-ea"/>
              <a:cs typeface="+mn-ea"/>
              <a:sym typeface="+mn-lt"/>
            </a:endParaRPr>
          </a:p>
        </p:txBody>
      </p:sp>
      <p:sp>
        <p:nvSpPr>
          <p:cNvPr id="71699" name="Line 8"/>
          <p:cNvSpPr>
            <a:spLocks noChangeShapeType="1"/>
          </p:cNvSpPr>
          <p:nvPr/>
        </p:nvSpPr>
        <p:spPr bwMode="auto">
          <a:xfrm>
            <a:off x="1033463" y="703263"/>
            <a:ext cx="9737725" cy="0"/>
          </a:xfrm>
          <a:prstGeom prst="line">
            <a:avLst/>
          </a:prstGeom>
          <a:noFill/>
          <a:ln w="12700">
            <a:solidFill>
              <a:schemeClr val="tx2"/>
            </a:solidFill>
            <a:prstDash val="dash"/>
            <a:miter lim="800000"/>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1686"/>
                                        </p:tgtEl>
                                        <p:attrNameLst>
                                          <p:attrName>style.visibility</p:attrName>
                                        </p:attrNameLst>
                                      </p:cBhvr>
                                      <p:to>
                                        <p:strVal val="visible"/>
                                      </p:to>
                                    </p:set>
                                    <p:anim calcmode="lin" valueType="num">
                                      <p:cBhvr>
                                        <p:cTn id="7" dur="500" fill="hold"/>
                                        <p:tgtEl>
                                          <p:spTgt spid="7168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1686"/>
                                        </p:tgtEl>
                                        <p:attrNameLst>
                                          <p:attrName>ppt_y</p:attrName>
                                        </p:attrNameLst>
                                      </p:cBhvr>
                                      <p:tavLst>
                                        <p:tav tm="0">
                                          <p:val>
                                            <p:strVal val="#ppt_y"/>
                                          </p:val>
                                        </p:tav>
                                        <p:tav tm="100000">
                                          <p:val>
                                            <p:strVal val="#ppt_y"/>
                                          </p:val>
                                        </p:tav>
                                      </p:tavLst>
                                    </p:anim>
                                    <p:anim calcmode="lin" valueType="num">
                                      <p:cBhvr>
                                        <p:cTn id="9" dur="500" fill="hold"/>
                                        <p:tgtEl>
                                          <p:spTgt spid="7168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168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1686"/>
                                        </p:tgtEl>
                                      </p:cBhvr>
                                    </p:animEffect>
                                  </p:childTnLst>
                                </p:cTn>
                              </p:par>
                            </p:childTnLst>
                          </p:cTn>
                        </p:par>
                        <p:par>
                          <p:cTn id="12" fill="hold">
                            <p:stCondLst>
                              <p:cond delay="2299"/>
                            </p:stCondLst>
                            <p:childTnLst>
                              <p:par>
                                <p:cTn id="13" presetID="2" presetClass="entr" presetSubtype="8"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2799"/>
                            </p:stCondLst>
                            <p:childTnLst>
                              <p:par>
                                <p:cTn id="18" presetID="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0-#ppt_w/2"/>
                                          </p:val>
                                        </p:tav>
                                        <p:tav tm="100000">
                                          <p:val>
                                            <p:strVal val="#ppt_x"/>
                                          </p:val>
                                        </p:tav>
                                      </p:tavLst>
                                    </p:anim>
                                    <p:anim calcmode="lin" valueType="num">
                                      <p:cBhvr additive="base">
                                        <p:cTn id="21" dur="500" fill="hold"/>
                                        <p:tgtEl>
                                          <p:spTgt spid="4"/>
                                        </p:tgtEl>
                                        <p:attrNameLst>
                                          <p:attrName>ppt_y</p:attrName>
                                        </p:attrNameLst>
                                      </p:cBhvr>
                                      <p:tavLst>
                                        <p:tav tm="0">
                                          <p:val>
                                            <p:strVal val="#ppt_y"/>
                                          </p:val>
                                        </p:tav>
                                        <p:tav tm="100000">
                                          <p:val>
                                            <p:strVal val="#ppt_y"/>
                                          </p:val>
                                        </p:tav>
                                      </p:tavLst>
                                    </p:anim>
                                  </p:childTnLst>
                                </p:cTn>
                              </p:par>
                            </p:childTnLst>
                          </p:cTn>
                        </p:par>
                        <p:par>
                          <p:cTn id="22" fill="hold">
                            <p:stCondLst>
                              <p:cond delay="3299"/>
                            </p:stCondLst>
                            <p:childTnLst>
                              <p:par>
                                <p:cTn id="23" presetID="2" presetClass="entr" presetSubtype="8"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0-#ppt_w/2"/>
                                          </p:val>
                                        </p:tav>
                                        <p:tav tm="100000">
                                          <p:val>
                                            <p:strVal val="#ppt_x"/>
                                          </p:val>
                                        </p:tav>
                                      </p:tavLst>
                                    </p:anim>
                                    <p:anim calcmode="lin" valueType="num">
                                      <p:cBhvr additive="base">
                                        <p:cTn id="26" dur="500" fill="hold"/>
                                        <p:tgtEl>
                                          <p:spTgt spid="5"/>
                                        </p:tgtEl>
                                        <p:attrNameLst>
                                          <p:attrName>ppt_y</p:attrName>
                                        </p:attrNameLst>
                                      </p:cBhvr>
                                      <p:tavLst>
                                        <p:tav tm="0">
                                          <p:val>
                                            <p:strVal val="#ppt_y"/>
                                          </p:val>
                                        </p:tav>
                                        <p:tav tm="100000">
                                          <p:val>
                                            <p:strVal val="#ppt_y"/>
                                          </p:val>
                                        </p:tav>
                                      </p:tavLst>
                                    </p:anim>
                                  </p:childTnLst>
                                </p:cTn>
                              </p:par>
                            </p:childTnLst>
                          </p:cTn>
                        </p:par>
                        <p:par>
                          <p:cTn id="27" fill="hold">
                            <p:stCondLst>
                              <p:cond delay="3799"/>
                            </p:stCondLst>
                            <p:childTnLst>
                              <p:par>
                                <p:cTn id="28" presetID="53" presetClass="entr" presetSubtype="16" fill="hold" nodeType="afterEffect">
                                  <p:stCondLst>
                                    <p:cond delay="0"/>
                                  </p:stCondLst>
                                  <p:childTnLst>
                                    <p:set>
                                      <p:cBhvr>
                                        <p:cTn id="29" dur="1" fill="hold">
                                          <p:stCondLst>
                                            <p:cond delay="0"/>
                                          </p:stCondLst>
                                        </p:cTn>
                                        <p:tgtEl>
                                          <p:spTgt spid="74764"/>
                                        </p:tgtEl>
                                        <p:attrNameLst>
                                          <p:attrName>style.visibility</p:attrName>
                                        </p:attrNameLst>
                                      </p:cBhvr>
                                      <p:to>
                                        <p:strVal val="visible"/>
                                      </p:to>
                                    </p:set>
                                    <p:anim calcmode="lin" valueType="num">
                                      <p:cBhvr>
                                        <p:cTn id="30" dur="500" fill="hold"/>
                                        <p:tgtEl>
                                          <p:spTgt spid="74764"/>
                                        </p:tgtEl>
                                        <p:attrNameLst>
                                          <p:attrName>ppt_w</p:attrName>
                                        </p:attrNameLst>
                                      </p:cBhvr>
                                      <p:tavLst>
                                        <p:tav tm="0">
                                          <p:val>
                                            <p:fltVal val="0"/>
                                          </p:val>
                                        </p:tav>
                                        <p:tav tm="100000">
                                          <p:val>
                                            <p:strVal val="#ppt_w"/>
                                          </p:val>
                                        </p:tav>
                                      </p:tavLst>
                                    </p:anim>
                                    <p:anim calcmode="lin" valueType="num">
                                      <p:cBhvr>
                                        <p:cTn id="31" dur="500" fill="hold"/>
                                        <p:tgtEl>
                                          <p:spTgt spid="74764"/>
                                        </p:tgtEl>
                                        <p:attrNameLst>
                                          <p:attrName>ppt_h</p:attrName>
                                        </p:attrNameLst>
                                      </p:cBhvr>
                                      <p:tavLst>
                                        <p:tav tm="0">
                                          <p:val>
                                            <p:fltVal val="0"/>
                                          </p:val>
                                        </p:tav>
                                        <p:tav tm="100000">
                                          <p:val>
                                            <p:strVal val="#ppt_h"/>
                                          </p:val>
                                        </p:tav>
                                      </p:tavLst>
                                    </p:anim>
                                    <p:animEffect transition="in" filter="fade">
                                      <p:cBhvr>
                                        <p:cTn id="32" dur="500"/>
                                        <p:tgtEl>
                                          <p:spTgt spid="747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图片 43"/>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7748588" y="1501775"/>
            <a:ext cx="3414712" cy="4975225"/>
          </a:xfrm>
          <a:prstGeom prst="rect">
            <a:avLst/>
          </a:prstGeom>
          <a:noFill/>
          <a:ln w="9525">
            <a:solidFill>
              <a:schemeClr val="tx2"/>
            </a:solidFill>
            <a:round/>
          </a:ln>
          <a:extLst>
            <a:ext uri="{909E8E84-426E-40DD-AFC4-6F175D3DCCD1}">
              <a14:hiddenFill xmlns:a14="http://schemas.microsoft.com/office/drawing/2010/main">
                <a:solidFill>
                  <a:srgbClr val="FFFFFF"/>
                </a:solidFill>
              </a14:hiddenFill>
            </a:ext>
          </a:extLst>
        </p:spPr>
      </p:pic>
      <p:grpSp>
        <p:nvGrpSpPr>
          <p:cNvPr id="2" name="组合 1"/>
          <p:cNvGrpSpPr/>
          <p:nvPr/>
        </p:nvGrpSpPr>
        <p:grpSpPr bwMode="auto">
          <a:xfrm>
            <a:off x="1482725" y="1065213"/>
            <a:ext cx="5840413" cy="1012825"/>
            <a:chOff x="1482725" y="1065213"/>
            <a:chExt cx="5840413" cy="1012825"/>
          </a:xfrm>
        </p:grpSpPr>
        <p:grpSp>
          <p:nvGrpSpPr>
            <p:cNvPr id="76824" name="组合 6"/>
            <p:cNvGrpSpPr/>
            <p:nvPr/>
          </p:nvGrpSpPr>
          <p:grpSpPr bwMode="auto">
            <a:xfrm>
              <a:off x="1482725" y="1136650"/>
              <a:ext cx="288925" cy="288925"/>
              <a:chOff x="957263" y="3209925"/>
              <a:chExt cx="288925" cy="288925"/>
            </a:xfrm>
          </p:grpSpPr>
          <p:sp>
            <p:nvSpPr>
              <p:cNvPr id="8" name="Oval 15"/>
              <p:cNvSpPr>
                <a:spLocks noChangeArrowheads="1"/>
              </p:cNvSpPr>
              <p:nvPr/>
            </p:nvSpPr>
            <p:spPr bwMode="auto">
              <a:xfrm>
                <a:off x="957263" y="3209925"/>
                <a:ext cx="288925" cy="288925"/>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sp>
            <p:nvSpPr>
              <p:cNvPr id="73732" name="Freeform 16"/>
              <p:cNvSpPr>
                <a:spLocks noChangeArrowheads="1"/>
              </p:cNvSpPr>
              <p:nvPr/>
            </p:nvSpPr>
            <p:spPr bwMode="auto">
              <a:xfrm>
                <a:off x="1057276" y="3282950"/>
                <a:ext cx="130175" cy="150813"/>
              </a:xfrm>
              <a:custGeom>
                <a:avLst/>
                <a:gdLst>
                  <a:gd name="T0" fmla="*/ 166 w 188"/>
                  <a:gd name="T1" fmla="*/ 89 h 217"/>
                  <a:gd name="T2" fmla="*/ 99 w 188"/>
                  <a:gd name="T3" fmla="*/ 51 h 217"/>
                  <a:gd name="T4" fmla="*/ 32 w 188"/>
                  <a:gd name="T5" fmla="*/ 12 h 217"/>
                  <a:gd name="T6" fmla="*/ 0 w 188"/>
                  <a:gd name="T7" fmla="*/ 30 h 217"/>
                  <a:gd name="T8" fmla="*/ 0 w 188"/>
                  <a:gd name="T9" fmla="*/ 108 h 217"/>
                  <a:gd name="T10" fmla="*/ 0 w 188"/>
                  <a:gd name="T11" fmla="*/ 185 h 217"/>
                  <a:gd name="T12" fmla="*/ 32 w 188"/>
                  <a:gd name="T13" fmla="*/ 204 h 217"/>
                  <a:gd name="T14" fmla="*/ 99 w 188"/>
                  <a:gd name="T15" fmla="*/ 165 h 217"/>
                  <a:gd name="T16" fmla="*/ 166 w 188"/>
                  <a:gd name="T17" fmla="*/ 126 h 217"/>
                  <a:gd name="T18" fmla="*/ 166 w 188"/>
                  <a:gd name="T19" fmla="*/ 8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217">
                    <a:moveTo>
                      <a:pt x="166" y="89"/>
                    </a:moveTo>
                    <a:lnTo>
                      <a:pt x="99" y="51"/>
                    </a:lnTo>
                    <a:cubicBezTo>
                      <a:pt x="77" y="38"/>
                      <a:pt x="55" y="25"/>
                      <a:pt x="32" y="12"/>
                    </a:cubicBezTo>
                    <a:cubicBezTo>
                      <a:pt x="11" y="0"/>
                      <a:pt x="0" y="5"/>
                      <a:pt x="0" y="30"/>
                    </a:cubicBezTo>
                    <a:lnTo>
                      <a:pt x="0" y="108"/>
                    </a:lnTo>
                    <a:cubicBezTo>
                      <a:pt x="0" y="134"/>
                      <a:pt x="0" y="159"/>
                      <a:pt x="0" y="185"/>
                    </a:cubicBezTo>
                    <a:cubicBezTo>
                      <a:pt x="0" y="209"/>
                      <a:pt x="10" y="217"/>
                      <a:pt x="32" y="204"/>
                    </a:cubicBezTo>
                    <a:lnTo>
                      <a:pt x="99" y="165"/>
                    </a:lnTo>
                    <a:cubicBezTo>
                      <a:pt x="121" y="152"/>
                      <a:pt x="144" y="139"/>
                      <a:pt x="166" y="126"/>
                    </a:cubicBezTo>
                    <a:cubicBezTo>
                      <a:pt x="187" y="114"/>
                      <a:pt x="188" y="102"/>
                      <a:pt x="166" y="8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latin typeface="+mn-lt"/>
                  <a:ea typeface="+mn-ea"/>
                  <a:cs typeface="+mn-ea"/>
                  <a:sym typeface="+mn-lt"/>
                </a:endParaRPr>
              </a:p>
            </p:txBody>
          </p:sp>
        </p:grpSp>
        <p:sp>
          <p:nvSpPr>
            <p:cNvPr id="73733" name="矩形 9"/>
            <p:cNvSpPr>
              <a:spLocks noChangeArrowheads="1"/>
            </p:cNvSpPr>
            <p:nvPr/>
          </p:nvSpPr>
          <p:spPr bwMode="auto">
            <a:xfrm>
              <a:off x="1857375" y="1065213"/>
              <a:ext cx="3835400"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sz="2000">
                  <a:latin typeface="+mn-lt"/>
                  <a:ea typeface="+mn-ea"/>
                  <a:cs typeface="+mn-ea"/>
                  <a:sym typeface="+mn-lt"/>
                </a:rPr>
                <a:t>四要强化基层组织建设。</a:t>
              </a:r>
              <a:endParaRPr lang="en-US" altLang="zh-CN" sz="2000">
                <a:latin typeface="+mn-lt"/>
                <a:ea typeface="+mn-ea"/>
                <a:cs typeface="+mn-ea"/>
                <a:sym typeface="+mn-lt"/>
              </a:endParaRPr>
            </a:p>
          </p:txBody>
        </p:sp>
        <p:sp>
          <p:nvSpPr>
            <p:cNvPr id="73734" name="矩形 16"/>
            <p:cNvSpPr>
              <a:spLocks noChangeArrowheads="1"/>
            </p:cNvSpPr>
            <p:nvPr/>
          </p:nvSpPr>
          <p:spPr bwMode="auto">
            <a:xfrm>
              <a:off x="1858963" y="1431925"/>
              <a:ext cx="54641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a:solidFill>
                    <a:schemeClr val="bg1"/>
                  </a:solidFill>
                  <a:latin typeface="+mn-lt"/>
                  <a:ea typeface="+mn-ea"/>
                  <a:cs typeface="+mn-ea"/>
                  <a:sym typeface="+mn-lt"/>
                </a:rPr>
                <a:t>加强基层党组织带头人队伍建设，抓好软弱涣散基层党组织整顿工作，提升党建规范化水平。</a:t>
              </a:r>
              <a:endParaRPr lang="en-US" altLang="zh-CN">
                <a:solidFill>
                  <a:schemeClr val="bg1"/>
                </a:solidFill>
                <a:latin typeface="+mn-lt"/>
                <a:ea typeface="+mn-ea"/>
                <a:cs typeface="+mn-ea"/>
                <a:sym typeface="+mn-lt"/>
              </a:endParaRPr>
            </a:p>
          </p:txBody>
        </p:sp>
      </p:grpSp>
      <p:grpSp>
        <p:nvGrpSpPr>
          <p:cNvPr id="5" name="组合 4"/>
          <p:cNvGrpSpPr/>
          <p:nvPr/>
        </p:nvGrpSpPr>
        <p:grpSpPr bwMode="auto">
          <a:xfrm>
            <a:off x="1482725" y="2238375"/>
            <a:ext cx="5840413" cy="1012825"/>
            <a:chOff x="1482725" y="2238375"/>
            <a:chExt cx="5840413" cy="1012825"/>
          </a:xfrm>
        </p:grpSpPr>
        <p:grpSp>
          <p:nvGrpSpPr>
            <p:cNvPr id="76819" name="组合 52"/>
            <p:cNvGrpSpPr/>
            <p:nvPr/>
          </p:nvGrpSpPr>
          <p:grpSpPr bwMode="auto">
            <a:xfrm>
              <a:off x="1482725" y="2309813"/>
              <a:ext cx="288925" cy="288925"/>
              <a:chOff x="957263" y="3209925"/>
              <a:chExt cx="288925" cy="288925"/>
            </a:xfrm>
          </p:grpSpPr>
          <p:sp>
            <p:nvSpPr>
              <p:cNvPr id="54" name="Oval 15"/>
              <p:cNvSpPr>
                <a:spLocks noChangeArrowheads="1"/>
              </p:cNvSpPr>
              <p:nvPr/>
            </p:nvSpPr>
            <p:spPr bwMode="auto">
              <a:xfrm>
                <a:off x="957263" y="3209925"/>
                <a:ext cx="288925" cy="288925"/>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sp>
            <p:nvSpPr>
              <p:cNvPr id="3" name="Freeform 16"/>
              <p:cNvSpPr>
                <a:spLocks noChangeArrowheads="1"/>
              </p:cNvSpPr>
              <p:nvPr/>
            </p:nvSpPr>
            <p:spPr bwMode="auto">
              <a:xfrm>
                <a:off x="1057276" y="3282950"/>
                <a:ext cx="130175" cy="150812"/>
              </a:xfrm>
              <a:custGeom>
                <a:avLst/>
                <a:gdLst>
                  <a:gd name="T0" fmla="*/ 166 w 188"/>
                  <a:gd name="T1" fmla="*/ 89 h 217"/>
                  <a:gd name="T2" fmla="*/ 99 w 188"/>
                  <a:gd name="T3" fmla="*/ 51 h 217"/>
                  <a:gd name="T4" fmla="*/ 32 w 188"/>
                  <a:gd name="T5" fmla="*/ 12 h 217"/>
                  <a:gd name="T6" fmla="*/ 0 w 188"/>
                  <a:gd name="T7" fmla="*/ 30 h 217"/>
                  <a:gd name="T8" fmla="*/ 0 w 188"/>
                  <a:gd name="T9" fmla="*/ 108 h 217"/>
                  <a:gd name="T10" fmla="*/ 0 w 188"/>
                  <a:gd name="T11" fmla="*/ 185 h 217"/>
                  <a:gd name="T12" fmla="*/ 32 w 188"/>
                  <a:gd name="T13" fmla="*/ 204 h 217"/>
                  <a:gd name="T14" fmla="*/ 99 w 188"/>
                  <a:gd name="T15" fmla="*/ 165 h 217"/>
                  <a:gd name="T16" fmla="*/ 166 w 188"/>
                  <a:gd name="T17" fmla="*/ 126 h 217"/>
                  <a:gd name="T18" fmla="*/ 166 w 188"/>
                  <a:gd name="T19" fmla="*/ 8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217">
                    <a:moveTo>
                      <a:pt x="166" y="89"/>
                    </a:moveTo>
                    <a:lnTo>
                      <a:pt x="99" y="51"/>
                    </a:lnTo>
                    <a:cubicBezTo>
                      <a:pt x="77" y="38"/>
                      <a:pt x="55" y="25"/>
                      <a:pt x="32" y="12"/>
                    </a:cubicBezTo>
                    <a:cubicBezTo>
                      <a:pt x="11" y="0"/>
                      <a:pt x="0" y="5"/>
                      <a:pt x="0" y="30"/>
                    </a:cubicBezTo>
                    <a:lnTo>
                      <a:pt x="0" y="108"/>
                    </a:lnTo>
                    <a:cubicBezTo>
                      <a:pt x="0" y="134"/>
                      <a:pt x="0" y="159"/>
                      <a:pt x="0" y="185"/>
                    </a:cubicBezTo>
                    <a:cubicBezTo>
                      <a:pt x="0" y="209"/>
                      <a:pt x="10" y="217"/>
                      <a:pt x="32" y="204"/>
                    </a:cubicBezTo>
                    <a:lnTo>
                      <a:pt x="99" y="165"/>
                    </a:lnTo>
                    <a:cubicBezTo>
                      <a:pt x="121" y="152"/>
                      <a:pt x="144" y="139"/>
                      <a:pt x="166" y="126"/>
                    </a:cubicBezTo>
                    <a:cubicBezTo>
                      <a:pt x="187" y="114"/>
                      <a:pt x="188" y="102"/>
                      <a:pt x="166" y="8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latin typeface="+mn-lt"/>
                  <a:ea typeface="+mn-ea"/>
                  <a:cs typeface="+mn-ea"/>
                  <a:sym typeface="+mn-lt"/>
                </a:endParaRPr>
              </a:p>
            </p:txBody>
          </p:sp>
        </p:grpSp>
        <p:sp>
          <p:nvSpPr>
            <p:cNvPr id="73738" name="矩形 55"/>
            <p:cNvSpPr>
              <a:spLocks noChangeArrowheads="1"/>
            </p:cNvSpPr>
            <p:nvPr/>
          </p:nvSpPr>
          <p:spPr bwMode="auto">
            <a:xfrm>
              <a:off x="1857375" y="2238375"/>
              <a:ext cx="3835400"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sz="2000">
                  <a:latin typeface="+mn-lt"/>
                  <a:ea typeface="+mn-ea"/>
                  <a:cs typeface="+mn-ea"/>
                  <a:sym typeface="+mn-lt"/>
                </a:rPr>
                <a:t>五要深化作风建设。</a:t>
              </a:r>
              <a:endParaRPr lang="en-US" altLang="zh-CN" sz="2000">
                <a:latin typeface="+mn-lt"/>
                <a:ea typeface="+mn-ea"/>
                <a:cs typeface="+mn-ea"/>
                <a:sym typeface="+mn-lt"/>
              </a:endParaRPr>
            </a:p>
          </p:txBody>
        </p:sp>
        <p:sp>
          <p:nvSpPr>
            <p:cNvPr id="73739" name="矩形 57"/>
            <p:cNvSpPr>
              <a:spLocks noChangeArrowheads="1"/>
            </p:cNvSpPr>
            <p:nvPr/>
          </p:nvSpPr>
          <p:spPr bwMode="auto">
            <a:xfrm>
              <a:off x="1858963" y="2605088"/>
              <a:ext cx="54641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a:solidFill>
                    <a:schemeClr val="bg1"/>
                  </a:solidFill>
                  <a:latin typeface="+mn-lt"/>
                  <a:ea typeface="+mn-ea"/>
                  <a:cs typeface="+mn-ea"/>
                  <a:sym typeface="+mn-lt"/>
                </a:rPr>
                <a:t>贯彻落实中央八项规定、强化执纪监督，形成高压态势。完善制度建设，强化制度执行。</a:t>
              </a:r>
              <a:endParaRPr lang="en-US" altLang="zh-CN">
                <a:solidFill>
                  <a:schemeClr val="bg1"/>
                </a:solidFill>
                <a:latin typeface="+mn-lt"/>
                <a:ea typeface="+mn-ea"/>
                <a:cs typeface="+mn-ea"/>
                <a:sym typeface="+mn-lt"/>
              </a:endParaRPr>
            </a:p>
          </p:txBody>
        </p:sp>
      </p:grpSp>
      <p:grpSp>
        <p:nvGrpSpPr>
          <p:cNvPr id="6" name="组合 5"/>
          <p:cNvGrpSpPr/>
          <p:nvPr/>
        </p:nvGrpSpPr>
        <p:grpSpPr bwMode="auto">
          <a:xfrm>
            <a:off x="1482725" y="3384550"/>
            <a:ext cx="5840413" cy="1339850"/>
            <a:chOff x="1482725" y="3384550"/>
            <a:chExt cx="5840413" cy="1339850"/>
          </a:xfrm>
        </p:grpSpPr>
        <p:grpSp>
          <p:nvGrpSpPr>
            <p:cNvPr id="76814" name="组合 58"/>
            <p:cNvGrpSpPr/>
            <p:nvPr/>
          </p:nvGrpSpPr>
          <p:grpSpPr bwMode="auto">
            <a:xfrm>
              <a:off x="1482725" y="3506788"/>
              <a:ext cx="288925" cy="288925"/>
              <a:chOff x="957263" y="3209925"/>
              <a:chExt cx="288925" cy="288925"/>
            </a:xfrm>
          </p:grpSpPr>
          <p:sp>
            <p:nvSpPr>
              <p:cNvPr id="60" name="Oval 15"/>
              <p:cNvSpPr>
                <a:spLocks noChangeArrowheads="1"/>
              </p:cNvSpPr>
              <p:nvPr/>
            </p:nvSpPr>
            <p:spPr bwMode="auto">
              <a:xfrm>
                <a:off x="957263" y="3209925"/>
                <a:ext cx="288925" cy="288925"/>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sp>
            <p:nvSpPr>
              <p:cNvPr id="4" name="Freeform 16"/>
              <p:cNvSpPr>
                <a:spLocks noChangeArrowheads="1"/>
              </p:cNvSpPr>
              <p:nvPr/>
            </p:nvSpPr>
            <p:spPr bwMode="auto">
              <a:xfrm>
                <a:off x="1057276" y="3282950"/>
                <a:ext cx="130175" cy="150812"/>
              </a:xfrm>
              <a:custGeom>
                <a:avLst/>
                <a:gdLst>
                  <a:gd name="T0" fmla="*/ 166 w 188"/>
                  <a:gd name="T1" fmla="*/ 89 h 217"/>
                  <a:gd name="T2" fmla="*/ 99 w 188"/>
                  <a:gd name="T3" fmla="*/ 51 h 217"/>
                  <a:gd name="T4" fmla="*/ 32 w 188"/>
                  <a:gd name="T5" fmla="*/ 12 h 217"/>
                  <a:gd name="T6" fmla="*/ 0 w 188"/>
                  <a:gd name="T7" fmla="*/ 30 h 217"/>
                  <a:gd name="T8" fmla="*/ 0 w 188"/>
                  <a:gd name="T9" fmla="*/ 108 h 217"/>
                  <a:gd name="T10" fmla="*/ 0 w 188"/>
                  <a:gd name="T11" fmla="*/ 185 h 217"/>
                  <a:gd name="T12" fmla="*/ 32 w 188"/>
                  <a:gd name="T13" fmla="*/ 204 h 217"/>
                  <a:gd name="T14" fmla="*/ 99 w 188"/>
                  <a:gd name="T15" fmla="*/ 165 h 217"/>
                  <a:gd name="T16" fmla="*/ 166 w 188"/>
                  <a:gd name="T17" fmla="*/ 126 h 217"/>
                  <a:gd name="T18" fmla="*/ 166 w 188"/>
                  <a:gd name="T19" fmla="*/ 8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217">
                    <a:moveTo>
                      <a:pt x="166" y="89"/>
                    </a:moveTo>
                    <a:lnTo>
                      <a:pt x="99" y="51"/>
                    </a:lnTo>
                    <a:cubicBezTo>
                      <a:pt x="77" y="38"/>
                      <a:pt x="55" y="25"/>
                      <a:pt x="32" y="12"/>
                    </a:cubicBezTo>
                    <a:cubicBezTo>
                      <a:pt x="11" y="0"/>
                      <a:pt x="0" y="5"/>
                      <a:pt x="0" y="30"/>
                    </a:cubicBezTo>
                    <a:lnTo>
                      <a:pt x="0" y="108"/>
                    </a:lnTo>
                    <a:cubicBezTo>
                      <a:pt x="0" y="134"/>
                      <a:pt x="0" y="159"/>
                      <a:pt x="0" y="185"/>
                    </a:cubicBezTo>
                    <a:cubicBezTo>
                      <a:pt x="0" y="209"/>
                      <a:pt x="10" y="217"/>
                      <a:pt x="32" y="204"/>
                    </a:cubicBezTo>
                    <a:lnTo>
                      <a:pt x="99" y="165"/>
                    </a:lnTo>
                    <a:cubicBezTo>
                      <a:pt x="121" y="152"/>
                      <a:pt x="144" y="139"/>
                      <a:pt x="166" y="126"/>
                    </a:cubicBezTo>
                    <a:cubicBezTo>
                      <a:pt x="187" y="114"/>
                      <a:pt x="188" y="102"/>
                      <a:pt x="166" y="8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latin typeface="+mn-lt"/>
                  <a:ea typeface="+mn-ea"/>
                  <a:cs typeface="+mn-ea"/>
                  <a:sym typeface="+mn-lt"/>
                </a:endParaRPr>
              </a:p>
            </p:txBody>
          </p:sp>
        </p:grpSp>
        <p:sp>
          <p:nvSpPr>
            <p:cNvPr id="73743" name="矩形 61"/>
            <p:cNvSpPr>
              <a:spLocks noChangeArrowheads="1"/>
            </p:cNvSpPr>
            <p:nvPr/>
          </p:nvSpPr>
          <p:spPr bwMode="auto">
            <a:xfrm>
              <a:off x="1857375" y="3384550"/>
              <a:ext cx="3835400"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sz="2000">
                  <a:latin typeface="+mn-lt"/>
                  <a:ea typeface="+mn-ea"/>
                  <a:cs typeface="+mn-ea"/>
                  <a:sym typeface="+mn-lt"/>
                </a:rPr>
                <a:t>六要从严选用干部。</a:t>
              </a:r>
              <a:endParaRPr lang="en-US" altLang="zh-CN" sz="2000">
                <a:latin typeface="+mn-lt"/>
                <a:ea typeface="+mn-ea"/>
                <a:cs typeface="+mn-ea"/>
                <a:sym typeface="+mn-lt"/>
              </a:endParaRPr>
            </a:p>
          </p:txBody>
        </p:sp>
        <p:sp>
          <p:nvSpPr>
            <p:cNvPr id="73744" name="矩形 63"/>
            <p:cNvSpPr>
              <a:spLocks noChangeArrowheads="1"/>
            </p:cNvSpPr>
            <p:nvPr/>
          </p:nvSpPr>
          <p:spPr bwMode="auto">
            <a:xfrm>
              <a:off x="1858963" y="3800475"/>
              <a:ext cx="54641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a:solidFill>
                    <a:schemeClr val="bg1"/>
                  </a:solidFill>
                  <a:latin typeface="+mn-lt"/>
                  <a:ea typeface="+mn-ea"/>
                  <a:cs typeface="+mn-ea"/>
                  <a:sym typeface="+mn-lt"/>
                </a:rPr>
                <a:t>坚持党管干部原则和正确用人导向，健全科学的政绩考核体系，形成严抓早防、长抓常管态势，促进干部队伍廉洁高效。</a:t>
              </a:r>
              <a:endParaRPr lang="en-US" altLang="zh-CN">
                <a:solidFill>
                  <a:schemeClr val="bg1"/>
                </a:solidFill>
                <a:latin typeface="+mn-lt"/>
                <a:ea typeface="+mn-ea"/>
                <a:cs typeface="+mn-ea"/>
                <a:sym typeface="+mn-lt"/>
              </a:endParaRPr>
            </a:p>
          </p:txBody>
        </p:sp>
      </p:grpSp>
      <p:sp>
        <p:nvSpPr>
          <p:cNvPr id="73745" name="TextBox 54"/>
          <p:cNvSpPr txBox="1">
            <a:spLocks noChangeArrowheads="1"/>
          </p:cNvSpPr>
          <p:nvPr/>
        </p:nvSpPr>
        <p:spPr bwMode="auto">
          <a:xfrm>
            <a:off x="947738" y="200025"/>
            <a:ext cx="6230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en-US" altLang="zh-CN" sz="2800" smtClean="0">
                <a:latin typeface="+mn-lt"/>
                <a:ea typeface="+mn-ea"/>
                <a:cs typeface="+mn-ea"/>
                <a:sym typeface="+mn-lt"/>
              </a:rPr>
              <a:t>4.3 </a:t>
            </a:r>
            <a:r>
              <a:rPr lang="zh-CN" altLang="en-US" sz="2800" smtClean="0">
                <a:latin typeface="+mn-lt"/>
                <a:ea typeface="+mn-ea"/>
                <a:cs typeface="+mn-ea"/>
                <a:sym typeface="+mn-lt"/>
              </a:rPr>
              <a:t>要着力打造党的建设新常态</a:t>
            </a:r>
            <a:endParaRPr lang="zh-CN" altLang="en-US" sz="2800" smtClean="0">
              <a:latin typeface="+mn-lt"/>
              <a:ea typeface="+mn-ea"/>
              <a:cs typeface="+mn-ea"/>
              <a:sym typeface="+mn-lt"/>
            </a:endParaRPr>
          </a:p>
        </p:txBody>
      </p:sp>
      <p:sp>
        <p:nvSpPr>
          <p:cNvPr id="73746" name="Line 8"/>
          <p:cNvSpPr>
            <a:spLocks noChangeShapeType="1"/>
          </p:cNvSpPr>
          <p:nvPr/>
        </p:nvSpPr>
        <p:spPr bwMode="auto">
          <a:xfrm>
            <a:off x="1033463" y="703263"/>
            <a:ext cx="9737725" cy="0"/>
          </a:xfrm>
          <a:prstGeom prst="line">
            <a:avLst/>
          </a:prstGeom>
          <a:noFill/>
          <a:ln w="12700">
            <a:solidFill>
              <a:schemeClr val="tx2"/>
            </a:solidFill>
            <a:prstDash val="dash"/>
            <a:miter lim="800000"/>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grpSp>
        <p:nvGrpSpPr>
          <p:cNvPr id="7" name="组合 6"/>
          <p:cNvGrpSpPr/>
          <p:nvPr/>
        </p:nvGrpSpPr>
        <p:grpSpPr bwMode="auto">
          <a:xfrm>
            <a:off x="1482725" y="4775200"/>
            <a:ext cx="5840413" cy="1616075"/>
            <a:chOff x="1482725" y="4775200"/>
            <a:chExt cx="5840413" cy="1616075"/>
          </a:xfrm>
        </p:grpSpPr>
        <p:grpSp>
          <p:nvGrpSpPr>
            <p:cNvPr id="76809" name="组合 50"/>
            <p:cNvGrpSpPr/>
            <p:nvPr/>
          </p:nvGrpSpPr>
          <p:grpSpPr bwMode="auto">
            <a:xfrm>
              <a:off x="1482725" y="4897438"/>
              <a:ext cx="288925" cy="288925"/>
              <a:chOff x="957263" y="3209925"/>
              <a:chExt cx="288925" cy="288925"/>
            </a:xfrm>
          </p:grpSpPr>
          <p:sp>
            <p:nvSpPr>
              <p:cNvPr id="52" name="Oval 15"/>
              <p:cNvSpPr>
                <a:spLocks noChangeArrowheads="1"/>
              </p:cNvSpPr>
              <p:nvPr/>
            </p:nvSpPr>
            <p:spPr bwMode="auto">
              <a:xfrm>
                <a:off x="957263" y="3209925"/>
                <a:ext cx="288925" cy="288925"/>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sp>
            <p:nvSpPr>
              <p:cNvPr id="73751" name="Freeform 16"/>
              <p:cNvSpPr>
                <a:spLocks noChangeArrowheads="1"/>
              </p:cNvSpPr>
              <p:nvPr/>
            </p:nvSpPr>
            <p:spPr bwMode="auto">
              <a:xfrm>
                <a:off x="1057276" y="3282950"/>
                <a:ext cx="130175" cy="150812"/>
              </a:xfrm>
              <a:custGeom>
                <a:avLst/>
                <a:gdLst>
                  <a:gd name="T0" fmla="*/ 166 w 188"/>
                  <a:gd name="T1" fmla="*/ 89 h 217"/>
                  <a:gd name="T2" fmla="*/ 99 w 188"/>
                  <a:gd name="T3" fmla="*/ 51 h 217"/>
                  <a:gd name="T4" fmla="*/ 32 w 188"/>
                  <a:gd name="T5" fmla="*/ 12 h 217"/>
                  <a:gd name="T6" fmla="*/ 0 w 188"/>
                  <a:gd name="T7" fmla="*/ 30 h 217"/>
                  <a:gd name="T8" fmla="*/ 0 w 188"/>
                  <a:gd name="T9" fmla="*/ 108 h 217"/>
                  <a:gd name="T10" fmla="*/ 0 w 188"/>
                  <a:gd name="T11" fmla="*/ 185 h 217"/>
                  <a:gd name="T12" fmla="*/ 32 w 188"/>
                  <a:gd name="T13" fmla="*/ 204 h 217"/>
                  <a:gd name="T14" fmla="*/ 99 w 188"/>
                  <a:gd name="T15" fmla="*/ 165 h 217"/>
                  <a:gd name="T16" fmla="*/ 166 w 188"/>
                  <a:gd name="T17" fmla="*/ 126 h 217"/>
                  <a:gd name="T18" fmla="*/ 166 w 188"/>
                  <a:gd name="T19" fmla="*/ 8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217">
                    <a:moveTo>
                      <a:pt x="166" y="89"/>
                    </a:moveTo>
                    <a:lnTo>
                      <a:pt x="99" y="51"/>
                    </a:lnTo>
                    <a:cubicBezTo>
                      <a:pt x="77" y="38"/>
                      <a:pt x="55" y="25"/>
                      <a:pt x="32" y="12"/>
                    </a:cubicBezTo>
                    <a:cubicBezTo>
                      <a:pt x="11" y="0"/>
                      <a:pt x="0" y="5"/>
                      <a:pt x="0" y="30"/>
                    </a:cubicBezTo>
                    <a:lnTo>
                      <a:pt x="0" y="108"/>
                    </a:lnTo>
                    <a:cubicBezTo>
                      <a:pt x="0" y="134"/>
                      <a:pt x="0" y="159"/>
                      <a:pt x="0" y="185"/>
                    </a:cubicBezTo>
                    <a:cubicBezTo>
                      <a:pt x="0" y="209"/>
                      <a:pt x="10" y="217"/>
                      <a:pt x="32" y="204"/>
                    </a:cubicBezTo>
                    <a:lnTo>
                      <a:pt x="99" y="165"/>
                    </a:lnTo>
                    <a:cubicBezTo>
                      <a:pt x="121" y="152"/>
                      <a:pt x="144" y="139"/>
                      <a:pt x="166" y="126"/>
                    </a:cubicBezTo>
                    <a:cubicBezTo>
                      <a:pt x="187" y="114"/>
                      <a:pt x="188" y="102"/>
                      <a:pt x="166" y="8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latin typeface="+mn-lt"/>
                  <a:ea typeface="+mn-ea"/>
                  <a:cs typeface="+mn-ea"/>
                  <a:sym typeface="+mn-lt"/>
                </a:endParaRPr>
              </a:p>
            </p:txBody>
          </p:sp>
        </p:grpSp>
        <p:sp>
          <p:nvSpPr>
            <p:cNvPr id="73752" name="矩形 62"/>
            <p:cNvSpPr>
              <a:spLocks noChangeArrowheads="1"/>
            </p:cNvSpPr>
            <p:nvPr/>
          </p:nvSpPr>
          <p:spPr bwMode="auto">
            <a:xfrm>
              <a:off x="1857375" y="4775200"/>
              <a:ext cx="3835400"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sz="2000">
                  <a:latin typeface="+mn-lt"/>
                  <a:ea typeface="+mn-ea"/>
                  <a:cs typeface="+mn-ea"/>
                  <a:sym typeface="+mn-lt"/>
                </a:rPr>
                <a:t>七要加强党风廉政建设。</a:t>
              </a:r>
              <a:endParaRPr lang="en-US" altLang="zh-CN" sz="2000">
                <a:latin typeface="+mn-lt"/>
                <a:ea typeface="+mn-ea"/>
                <a:cs typeface="+mn-ea"/>
                <a:sym typeface="+mn-lt"/>
              </a:endParaRPr>
            </a:p>
          </p:txBody>
        </p:sp>
        <p:sp>
          <p:nvSpPr>
            <p:cNvPr id="73753" name="矩形 64"/>
            <p:cNvSpPr>
              <a:spLocks noChangeArrowheads="1"/>
            </p:cNvSpPr>
            <p:nvPr/>
          </p:nvSpPr>
          <p:spPr bwMode="auto">
            <a:xfrm>
              <a:off x="1858963" y="5191125"/>
              <a:ext cx="54641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a:solidFill>
                    <a:schemeClr val="bg1"/>
                  </a:solidFill>
                  <a:latin typeface="+mn-lt"/>
                  <a:ea typeface="+mn-ea"/>
                  <a:cs typeface="+mn-ea"/>
                  <a:sym typeface="+mn-lt"/>
                </a:rPr>
                <a:t>全面落实各级党委主体责任和纪检监察责任，扎实做好述廉述责、廉政谈话、警示约谈等工作，深入开展重点领域专项治理，加大违纪违法案件查处力度，坚决以零容忍态度惩治腐败，清除党内腐败分子。</a:t>
              </a:r>
              <a:endParaRPr lang="en-US" altLang="zh-CN">
                <a:solidFill>
                  <a:schemeClr val="bg1"/>
                </a:solidFill>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360"/>
                                          </p:val>
                                        </p:tav>
                                        <p:tav tm="100000">
                                          <p:val>
                                            <p:fltVal val="0"/>
                                          </p:val>
                                        </p:tav>
                                      </p:tavLst>
                                    </p:anim>
                                    <p:animEffect transition="in" filter="fade">
                                      <p:cBhvr>
                                        <p:cTn id="17" dur="500"/>
                                        <p:tgtEl>
                                          <p:spTgt spid="5"/>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 calcmode="lin" valueType="num">
                                      <p:cBhvr>
                                        <p:cTn id="23" dur="500" fill="hold"/>
                                        <p:tgtEl>
                                          <p:spTgt spid="6"/>
                                        </p:tgtEl>
                                        <p:attrNameLst>
                                          <p:attrName>style.rotation</p:attrName>
                                        </p:attrNameLst>
                                      </p:cBhvr>
                                      <p:tavLst>
                                        <p:tav tm="0">
                                          <p:val>
                                            <p:fltVal val="360"/>
                                          </p:val>
                                        </p:tav>
                                        <p:tav tm="100000">
                                          <p:val>
                                            <p:fltVal val="0"/>
                                          </p:val>
                                        </p:tav>
                                      </p:tavLst>
                                    </p:anim>
                                    <p:animEffect transition="in" filter="fade">
                                      <p:cBhvr>
                                        <p:cTn id="24" dur="500"/>
                                        <p:tgtEl>
                                          <p:spTgt spid="6"/>
                                        </p:tgtEl>
                                      </p:cBhvr>
                                    </p:animEffect>
                                  </p:childTnLst>
                                </p:cTn>
                              </p:par>
                            </p:childTnLst>
                          </p:cTn>
                        </p:par>
                        <p:par>
                          <p:cTn id="25" fill="hold">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 calcmode="lin" valueType="num">
                                      <p:cBhvr>
                                        <p:cTn id="30" dur="500" fill="hold"/>
                                        <p:tgtEl>
                                          <p:spTgt spid="7"/>
                                        </p:tgtEl>
                                        <p:attrNameLst>
                                          <p:attrName>style.rotation</p:attrName>
                                        </p:attrNameLst>
                                      </p:cBhvr>
                                      <p:tavLst>
                                        <p:tav tm="0">
                                          <p:val>
                                            <p:fltVal val="360"/>
                                          </p:val>
                                        </p:tav>
                                        <p:tav tm="100000">
                                          <p:val>
                                            <p:fltVal val="0"/>
                                          </p:val>
                                        </p:tav>
                                      </p:tavLst>
                                    </p:anim>
                                    <p:animEffect transition="in" filter="fade">
                                      <p:cBhvr>
                                        <p:cTn id="31" dur="500"/>
                                        <p:tgtEl>
                                          <p:spTgt spid="7"/>
                                        </p:tgtEl>
                                      </p:cBhvr>
                                    </p:animEffect>
                                  </p:childTnLst>
                                </p:cTn>
                              </p:par>
                            </p:childTnLst>
                          </p:cTn>
                        </p:par>
                        <p:par>
                          <p:cTn id="32" fill="hold">
                            <p:stCondLst>
                              <p:cond delay="2000"/>
                            </p:stCondLst>
                            <p:childTnLst>
                              <p:par>
                                <p:cTn id="33" presetID="53" presetClass="entr" presetSubtype="16" fill="hold" nodeType="afterEffect">
                                  <p:stCondLst>
                                    <p:cond delay="0"/>
                                  </p:stCondLst>
                                  <p:childTnLst>
                                    <p:set>
                                      <p:cBhvr>
                                        <p:cTn id="34" dur="1" fill="hold">
                                          <p:stCondLst>
                                            <p:cond delay="0"/>
                                          </p:stCondLst>
                                        </p:cTn>
                                        <p:tgtEl>
                                          <p:spTgt spid="76802"/>
                                        </p:tgtEl>
                                        <p:attrNameLst>
                                          <p:attrName>style.visibility</p:attrName>
                                        </p:attrNameLst>
                                      </p:cBhvr>
                                      <p:to>
                                        <p:strVal val="visible"/>
                                      </p:to>
                                    </p:set>
                                    <p:anim calcmode="lin" valueType="num">
                                      <p:cBhvr>
                                        <p:cTn id="35" dur="500" fill="hold"/>
                                        <p:tgtEl>
                                          <p:spTgt spid="76802"/>
                                        </p:tgtEl>
                                        <p:attrNameLst>
                                          <p:attrName>ppt_w</p:attrName>
                                        </p:attrNameLst>
                                      </p:cBhvr>
                                      <p:tavLst>
                                        <p:tav tm="0">
                                          <p:val>
                                            <p:fltVal val="0"/>
                                          </p:val>
                                        </p:tav>
                                        <p:tav tm="100000">
                                          <p:val>
                                            <p:strVal val="#ppt_w"/>
                                          </p:val>
                                        </p:tav>
                                      </p:tavLst>
                                    </p:anim>
                                    <p:anim calcmode="lin" valueType="num">
                                      <p:cBhvr>
                                        <p:cTn id="36" dur="500" fill="hold"/>
                                        <p:tgtEl>
                                          <p:spTgt spid="76802"/>
                                        </p:tgtEl>
                                        <p:attrNameLst>
                                          <p:attrName>ppt_h</p:attrName>
                                        </p:attrNameLst>
                                      </p:cBhvr>
                                      <p:tavLst>
                                        <p:tav tm="0">
                                          <p:val>
                                            <p:fltVal val="0"/>
                                          </p:val>
                                        </p:tav>
                                        <p:tav tm="100000">
                                          <p:val>
                                            <p:strVal val="#ppt_h"/>
                                          </p:val>
                                        </p:tav>
                                      </p:tavLst>
                                    </p:anim>
                                    <p:animEffect transition="in" filter="fade">
                                      <p:cBhvr>
                                        <p:cTn id="37" dur="500"/>
                                        <p:tgtEl>
                                          <p:spTgt spid="768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rcRect b="17625"/>
          <a:stretch>
            <a:fillRect/>
          </a:stretch>
        </p:blipFill>
        <p:spPr bwMode="auto">
          <a:xfrm>
            <a:off x="0" y="0"/>
            <a:ext cx="121967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488"/>
            <a:ext cx="12196763" cy="645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矩形 6"/>
          <p:cNvSpPr>
            <a:spLocks noChangeArrowheads="1"/>
          </p:cNvSpPr>
          <p:nvPr/>
        </p:nvSpPr>
        <p:spPr bwMode="auto">
          <a:xfrm>
            <a:off x="4048125" y="2497138"/>
            <a:ext cx="43402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sz="5400" b="1" dirty="0">
                <a:latin typeface="+mn-lt"/>
                <a:ea typeface="+mn-ea"/>
                <a:cs typeface="+mn-ea"/>
                <a:sym typeface="+mn-lt"/>
              </a:rPr>
              <a:t>谢谢您的观赏</a:t>
            </a:r>
            <a:endParaRPr lang="zh-CN" altLang="en-US" sz="5400" b="1" dirty="0">
              <a:latin typeface="+mn-lt"/>
              <a:ea typeface="+mn-ea"/>
              <a:cs typeface="+mn-ea"/>
              <a:sym typeface="+mn-lt"/>
            </a:endParaRPr>
          </a:p>
        </p:txBody>
      </p:sp>
      <p:grpSp>
        <p:nvGrpSpPr>
          <p:cNvPr id="12" name="组合 11"/>
          <p:cNvGrpSpPr/>
          <p:nvPr/>
        </p:nvGrpSpPr>
        <p:grpSpPr bwMode="auto">
          <a:xfrm>
            <a:off x="4010025" y="3638550"/>
            <a:ext cx="4297363" cy="471488"/>
            <a:chOff x="4010207" y="3639175"/>
            <a:chExt cx="4297362" cy="470073"/>
          </a:xfrm>
        </p:grpSpPr>
        <p:sp>
          <p:nvSpPr>
            <p:cNvPr id="80907" name="矩形 5"/>
            <p:cNvSpPr>
              <a:spLocks noChangeArrowheads="1"/>
            </p:cNvSpPr>
            <p:nvPr/>
          </p:nvSpPr>
          <p:spPr bwMode="auto">
            <a:xfrm>
              <a:off x="4048635" y="3639175"/>
              <a:ext cx="4152573" cy="470073"/>
            </a:xfrm>
            <a:prstGeom prst="rect">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800">
                <a:solidFill>
                  <a:schemeClr val="tx1"/>
                </a:solidFill>
                <a:ea typeface="宋体" panose="02010600030101010101" pitchFamily="2" charset="-122"/>
              </a:endParaRPr>
            </a:p>
          </p:txBody>
        </p:sp>
        <p:sp>
          <p:nvSpPr>
            <p:cNvPr id="8196" name="Rectangle 4"/>
            <p:cNvSpPr txBox="1">
              <a:spLocks noChangeArrowheads="1"/>
            </p:cNvSpPr>
            <p:nvPr/>
          </p:nvSpPr>
          <p:spPr bwMode="auto">
            <a:xfrm>
              <a:off x="4010207" y="3699319"/>
              <a:ext cx="4297362" cy="341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en-US" altLang="zh-CN" sz="2400" dirty="0" smtClean="0">
                  <a:solidFill>
                    <a:schemeClr val="bg2"/>
                  </a:solidFill>
                  <a:latin typeface="+mn-lt"/>
                  <a:ea typeface="+mn-ea"/>
                  <a:cs typeface="+mn-ea"/>
                  <a:sym typeface="+mn-lt"/>
                </a:rPr>
                <a:t>2019.05</a:t>
              </a:r>
              <a:endParaRPr lang="zh-CN" altLang="zh-CN" sz="2400" dirty="0" smtClean="0">
                <a:solidFill>
                  <a:schemeClr val="bg2"/>
                </a:solidFill>
                <a:latin typeface="+mn-lt"/>
                <a:ea typeface="+mn-ea"/>
                <a:cs typeface="+mn-ea"/>
                <a:sym typeface="+mn-lt"/>
              </a:endParaRPr>
            </a:p>
          </p:txBody>
        </p:sp>
      </p:gr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rcRect b="9441"/>
          <a:stretch>
            <a:fillRect/>
          </a:stretch>
        </p:blipFill>
        <p:spPr bwMode="auto">
          <a:xfrm>
            <a:off x="0" y="4889500"/>
            <a:ext cx="12196763" cy="206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rcRect l="19344" t="9998" r="8449" b="18140"/>
          <a:stretch>
            <a:fillRect/>
          </a:stretch>
        </p:blipFill>
        <p:spPr bwMode="auto">
          <a:xfrm>
            <a:off x="5235575" y="628650"/>
            <a:ext cx="1609725" cy="112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图片 9"/>
          <p:cNvPicPr>
            <a:picLocks noChangeAspect="1"/>
          </p:cNvPicPr>
          <p:nvPr/>
        </p:nvPicPr>
        <p:blipFill>
          <a:blip r:embed="rId5" cstate="print">
            <a:extLst>
              <a:ext uri="{28A0092B-C50C-407E-A947-70E740481C1C}">
                <a14:useLocalDpi xmlns:a14="http://schemas.microsoft.com/office/drawing/2010/main" val="0"/>
              </a:ext>
            </a:extLst>
          </a:blip>
          <a:srcRect l="27940" t="12022" r="22685" b="4305"/>
          <a:stretch>
            <a:fillRect/>
          </a:stretch>
        </p:blipFill>
        <p:spPr bwMode="auto">
          <a:xfrm>
            <a:off x="0" y="2497138"/>
            <a:ext cx="2801938" cy="429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7"/>
          <p:cNvPicPr>
            <a:picLocks noChangeAspect="1"/>
          </p:cNvPicPr>
          <p:nvPr/>
        </p:nvPicPr>
        <p:blipFill>
          <a:blip r:embed="rId6" cstate="print">
            <a:extLst>
              <a:ext uri="{28A0092B-C50C-407E-A947-70E740481C1C}">
                <a14:useLocalDpi xmlns:a14="http://schemas.microsoft.com/office/drawing/2010/main" val="0"/>
              </a:ext>
            </a:extLst>
          </a:blip>
          <a:srcRect l="10422" t="3246" r="18839" b="13046"/>
          <a:stretch>
            <a:fillRect/>
          </a:stretch>
        </p:blipFill>
        <p:spPr bwMode="auto">
          <a:xfrm>
            <a:off x="9309100" y="2819400"/>
            <a:ext cx="2887663" cy="341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3"/>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175" y="5402263"/>
            <a:ext cx="12196763" cy="150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42" presetClass="entr" presetSubtype="0" fill="hold" nodeType="withEffect">
                                  <p:stCondLst>
                                    <p:cond delay="15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28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2" presetClass="entr" presetSubtype="8" fill="hold" nodeType="withEffect">
                                  <p:stCondLst>
                                    <p:cond delay="38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0-#ppt_w/2"/>
                                          </p:val>
                                        </p:tav>
                                        <p:tav tm="100000">
                                          <p:val>
                                            <p:strVal val="#ppt_x"/>
                                          </p:val>
                                        </p:tav>
                                      </p:tavLst>
                                    </p:anim>
                                    <p:anim calcmode="lin" valueType="num">
                                      <p:cBhvr additive="base">
                                        <p:cTn id="23" dur="50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10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1+#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par>
                                <p:cTn id="28" presetID="53" presetClass="entr" presetSubtype="16" fill="hold" nodeType="withEffect">
                                  <p:stCondLst>
                                    <p:cond delay="700"/>
                                  </p:stCondLst>
                                  <p:childTnLst>
                                    <p:set>
                                      <p:cBhvr>
                                        <p:cTn id="29" dur="1" fill="hold">
                                          <p:stCondLst>
                                            <p:cond delay="0"/>
                                          </p:stCondLst>
                                        </p:cTn>
                                        <p:tgtEl>
                                          <p:spTgt spid="7"/>
                                        </p:tgtEl>
                                        <p:attrNameLst>
                                          <p:attrName>style.visibility</p:attrName>
                                        </p:attrNameLst>
                                      </p:cBhvr>
                                      <p:to>
                                        <p:strVal val="visible"/>
                                      </p:to>
                                    </p:set>
                                    <p:anim calcmode="lin" valueType="num">
                                      <p:cBhvr>
                                        <p:cTn id="30" dur="1000" fill="hold"/>
                                        <p:tgtEl>
                                          <p:spTgt spid="7"/>
                                        </p:tgtEl>
                                        <p:attrNameLst>
                                          <p:attrName>ppt_w</p:attrName>
                                        </p:attrNameLst>
                                      </p:cBhvr>
                                      <p:tavLst>
                                        <p:tav tm="0">
                                          <p:val>
                                            <p:fltVal val="0"/>
                                          </p:val>
                                        </p:tav>
                                        <p:tav tm="100000">
                                          <p:val>
                                            <p:strVal val="#ppt_w"/>
                                          </p:val>
                                        </p:tav>
                                      </p:tavLst>
                                    </p:anim>
                                    <p:anim calcmode="lin" valueType="num">
                                      <p:cBhvr>
                                        <p:cTn id="31" dur="1000" fill="hold"/>
                                        <p:tgtEl>
                                          <p:spTgt spid="7"/>
                                        </p:tgtEl>
                                        <p:attrNameLst>
                                          <p:attrName>ppt_h</p:attrName>
                                        </p:attrNameLst>
                                      </p:cBhvr>
                                      <p:tavLst>
                                        <p:tav tm="0">
                                          <p:val>
                                            <p:fltVal val="0"/>
                                          </p:val>
                                        </p:tav>
                                        <p:tav tm="100000">
                                          <p:val>
                                            <p:strVal val="#ppt_h"/>
                                          </p:val>
                                        </p:tav>
                                      </p:tavLst>
                                    </p:anim>
                                    <p:animEffect transition="in" filter="fade">
                                      <p:cBhvr>
                                        <p:cTn id="32" dur="1000"/>
                                        <p:tgtEl>
                                          <p:spTgt spid="7"/>
                                        </p:tgtEl>
                                      </p:cBhvr>
                                    </p:animEffect>
                                  </p:childTnLst>
                                </p:cTn>
                              </p:par>
                              <p:par>
                                <p:cTn id="33" presetID="53" presetClass="entr" presetSubtype="16" fill="hold" nodeType="withEffect">
                                  <p:stCondLst>
                                    <p:cond delay="450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par>
                                <p:cTn id="38" presetID="2" presetClass="entr" presetSubtype="2" fill="hold" grpId="0" nodeType="withEffect">
                                  <p:stCondLst>
                                    <p:cond delay="1200"/>
                                  </p:stCondLst>
                                  <p:childTnLst>
                                    <p:set>
                                      <p:cBhvr>
                                        <p:cTn id="39" dur="1" fill="hold">
                                          <p:stCondLst>
                                            <p:cond delay="0"/>
                                          </p:stCondLst>
                                        </p:cTn>
                                        <p:tgtEl>
                                          <p:spTgt spid="8195"/>
                                        </p:tgtEl>
                                        <p:attrNameLst>
                                          <p:attrName>style.visibility</p:attrName>
                                        </p:attrNameLst>
                                      </p:cBhvr>
                                      <p:to>
                                        <p:strVal val="visible"/>
                                      </p:to>
                                    </p:set>
                                    <p:anim calcmode="lin" valueType="num">
                                      <p:cBhvr additive="base">
                                        <p:cTn id="40" dur="500" fill="hold"/>
                                        <p:tgtEl>
                                          <p:spTgt spid="8195"/>
                                        </p:tgtEl>
                                        <p:attrNameLst>
                                          <p:attrName>ppt_x</p:attrName>
                                        </p:attrNameLst>
                                      </p:cBhvr>
                                      <p:tavLst>
                                        <p:tav tm="0">
                                          <p:val>
                                            <p:strVal val="1+#ppt_w/2"/>
                                          </p:val>
                                        </p:tav>
                                        <p:tav tm="100000">
                                          <p:val>
                                            <p:strVal val="#ppt_x"/>
                                          </p:val>
                                        </p:tav>
                                      </p:tavLst>
                                    </p:anim>
                                    <p:anim calcmode="lin" valueType="num">
                                      <p:cBhvr additive="base">
                                        <p:cTn id="41" dur="500" fill="hold"/>
                                        <p:tgtEl>
                                          <p:spTgt spid="8195"/>
                                        </p:tgtEl>
                                        <p:attrNameLst>
                                          <p:attrName>ppt_y</p:attrName>
                                        </p:attrNameLst>
                                      </p:cBhvr>
                                      <p:tavLst>
                                        <p:tav tm="0">
                                          <p:val>
                                            <p:strVal val="#ppt_y"/>
                                          </p:val>
                                        </p:tav>
                                        <p:tav tm="100000">
                                          <p:val>
                                            <p:strVal val="#ppt_y"/>
                                          </p:val>
                                        </p:tav>
                                      </p:tavLst>
                                    </p:anim>
                                  </p:childTnLst>
                                </p:cTn>
                              </p:par>
                              <p:par>
                                <p:cTn id="42" presetID="53" presetClass="entr" presetSubtype="16" fill="hold" nodeType="withEffect">
                                  <p:stCondLst>
                                    <p:cond delay="3800"/>
                                  </p:stCondLst>
                                  <p:childTnLst>
                                    <p:set>
                                      <p:cBhvr>
                                        <p:cTn id="43" dur="1" fill="hold">
                                          <p:stCondLst>
                                            <p:cond delay="0"/>
                                          </p:stCondLst>
                                        </p:cTn>
                                        <p:tgtEl>
                                          <p:spTgt spid="12"/>
                                        </p:tgtEl>
                                        <p:attrNameLst>
                                          <p:attrName>style.visibility</p:attrName>
                                        </p:attrNameLst>
                                      </p:cBhvr>
                                      <p:to>
                                        <p:strVal val="visible"/>
                                      </p:to>
                                    </p:set>
                                    <p:anim calcmode="lin" valueType="num">
                                      <p:cBhvr>
                                        <p:cTn id="44" dur="500" fill="hold"/>
                                        <p:tgtEl>
                                          <p:spTgt spid="12"/>
                                        </p:tgtEl>
                                        <p:attrNameLst>
                                          <p:attrName>ppt_w</p:attrName>
                                        </p:attrNameLst>
                                      </p:cBhvr>
                                      <p:tavLst>
                                        <p:tav tm="0">
                                          <p:val>
                                            <p:fltVal val="0"/>
                                          </p:val>
                                        </p:tav>
                                        <p:tav tm="100000">
                                          <p:val>
                                            <p:strVal val="#ppt_w"/>
                                          </p:val>
                                        </p:tav>
                                      </p:tavLst>
                                    </p:anim>
                                    <p:anim calcmode="lin" valueType="num">
                                      <p:cBhvr>
                                        <p:cTn id="45" dur="500" fill="hold"/>
                                        <p:tgtEl>
                                          <p:spTgt spid="12"/>
                                        </p:tgtEl>
                                        <p:attrNameLst>
                                          <p:attrName>ppt_h</p:attrName>
                                        </p:attrNameLst>
                                      </p:cBhvr>
                                      <p:tavLst>
                                        <p:tav tm="0">
                                          <p:val>
                                            <p:fltVal val="0"/>
                                          </p:val>
                                        </p:tav>
                                        <p:tav tm="100000">
                                          <p:val>
                                            <p:strVal val="#ppt_h"/>
                                          </p:val>
                                        </p:tav>
                                      </p:tavLst>
                                    </p:anim>
                                    <p:animEffect transition="in" filter="fade">
                                      <p:cBhvr>
                                        <p:cTn id="4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Lst>
  </p:timing>
</p:sld>
</file>

<file path=ppt/slides/slide4.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pic>
        <p:nvPicPr>
          <p:cNvPr id="17410" name="图片 11"/>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121967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1" name="图片 1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036888"/>
            <a:ext cx="12196763" cy="382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2" name="图片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098550"/>
            <a:ext cx="12196763" cy="575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bwMode="auto">
          <a:xfrm>
            <a:off x="4416425" y="1196975"/>
            <a:ext cx="2027238" cy="1570038"/>
            <a:chOff x="4416425" y="1466850"/>
            <a:chExt cx="2027238" cy="1570038"/>
          </a:xfrm>
        </p:grpSpPr>
        <p:sp>
          <p:nvSpPr>
            <p:cNvPr id="15" name="Freeform 5"/>
            <p:cNvSpPr/>
            <p:nvPr/>
          </p:nvSpPr>
          <p:spPr bwMode="auto">
            <a:xfrm>
              <a:off x="4416425" y="1743075"/>
              <a:ext cx="265113" cy="996950"/>
            </a:xfrm>
            <a:custGeom>
              <a:avLst/>
              <a:gdLst>
                <a:gd name="T0" fmla="*/ 165 w 399"/>
                <a:gd name="T1" fmla="*/ 1777 h 1935"/>
                <a:gd name="T2" fmla="*/ 165 w 399"/>
                <a:gd name="T3" fmla="*/ 150 h 1935"/>
                <a:gd name="T4" fmla="*/ 399 w 399"/>
                <a:gd name="T5" fmla="*/ 150 h 1935"/>
                <a:gd name="T6" fmla="*/ 399 w 399"/>
                <a:gd name="T7" fmla="*/ 0 h 1935"/>
                <a:gd name="T8" fmla="*/ 0 w 399"/>
                <a:gd name="T9" fmla="*/ 0 h 1935"/>
                <a:gd name="T10" fmla="*/ 0 w 399"/>
                <a:gd name="T11" fmla="*/ 1935 h 1935"/>
                <a:gd name="T12" fmla="*/ 399 w 399"/>
                <a:gd name="T13" fmla="*/ 1935 h 1935"/>
                <a:gd name="T14" fmla="*/ 399 w 399"/>
                <a:gd name="T15" fmla="*/ 1777 h 1935"/>
                <a:gd name="T16" fmla="*/ 165 w 399"/>
                <a:gd name="T17" fmla="*/ 1777 h 1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9" h="1935">
                  <a:moveTo>
                    <a:pt x="165" y="1777"/>
                  </a:moveTo>
                  <a:lnTo>
                    <a:pt x="165" y="150"/>
                  </a:lnTo>
                  <a:lnTo>
                    <a:pt x="399" y="150"/>
                  </a:lnTo>
                  <a:lnTo>
                    <a:pt x="399" y="0"/>
                  </a:lnTo>
                  <a:lnTo>
                    <a:pt x="0" y="0"/>
                  </a:lnTo>
                  <a:lnTo>
                    <a:pt x="0" y="1935"/>
                  </a:lnTo>
                  <a:lnTo>
                    <a:pt x="399" y="1935"/>
                  </a:lnTo>
                  <a:lnTo>
                    <a:pt x="399" y="1777"/>
                  </a:lnTo>
                  <a:lnTo>
                    <a:pt x="165" y="1777"/>
                  </a:lnTo>
                  <a:close/>
                </a:path>
              </a:pathLst>
            </a:custGeom>
            <a:solidFill>
              <a:srgbClr val="C00000"/>
            </a:solidFill>
            <a:ln>
              <a:noFill/>
            </a:ln>
            <a:effectLst>
              <a:outerShdw blurRad="50800" dist="38100" dir="2700000" algn="tl" rotWithShape="0">
                <a:prstClr val="black">
                  <a:alpha val="40000"/>
                </a:prstClr>
              </a:outerShdw>
            </a:effectLst>
          </p:spPr>
          <p:txBody>
            <a:bodyPr/>
            <a:lstStyle/>
            <a:p>
              <a:pPr>
                <a:defRPr/>
              </a:pPr>
              <a:endParaRPr lang="zh-CN" altLang="en-US">
                <a:solidFill>
                  <a:srgbClr val="C00000"/>
                </a:solidFill>
                <a:latin typeface="+mn-lt"/>
                <a:ea typeface="+mn-ea"/>
                <a:cs typeface="+mn-ea"/>
                <a:sym typeface="+mn-lt"/>
              </a:endParaRPr>
            </a:p>
          </p:txBody>
        </p:sp>
        <p:sp>
          <p:nvSpPr>
            <p:cNvPr id="16" name="Freeform 5"/>
            <p:cNvSpPr/>
            <p:nvPr/>
          </p:nvSpPr>
          <p:spPr bwMode="auto">
            <a:xfrm flipH="1">
              <a:off x="6176963" y="1743075"/>
              <a:ext cx="266700" cy="996950"/>
            </a:xfrm>
            <a:custGeom>
              <a:avLst/>
              <a:gdLst>
                <a:gd name="T0" fmla="*/ 165 w 399"/>
                <a:gd name="T1" fmla="*/ 1777 h 1935"/>
                <a:gd name="T2" fmla="*/ 165 w 399"/>
                <a:gd name="T3" fmla="*/ 150 h 1935"/>
                <a:gd name="T4" fmla="*/ 399 w 399"/>
                <a:gd name="T5" fmla="*/ 150 h 1935"/>
                <a:gd name="T6" fmla="*/ 399 w 399"/>
                <a:gd name="T7" fmla="*/ 0 h 1935"/>
                <a:gd name="T8" fmla="*/ 0 w 399"/>
                <a:gd name="T9" fmla="*/ 0 h 1935"/>
                <a:gd name="T10" fmla="*/ 0 w 399"/>
                <a:gd name="T11" fmla="*/ 1935 h 1935"/>
                <a:gd name="T12" fmla="*/ 399 w 399"/>
                <a:gd name="T13" fmla="*/ 1935 h 1935"/>
                <a:gd name="T14" fmla="*/ 399 w 399"/>
                <a:gd name="T15" fmla="*/ 1777 h 1935"/>
                <a:gd name="T16" fmla="*/ 165 w 399"/>
                <a:gd name="T17" fmla="*/ 1777 h 1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9" h="1935">
                  <a:moveTo>
                    <a:pt x="165" y="1777"/>
                  </a:moveTo>
                  <a:lnTo>
                    <a:pt x="165" y="150"/>
                  </a:lnTo>
                  <a:lnTo>
                    <a:pt x="399" y="150"/>
                  </a:lnTo>
                  <a:lnTo>
                    <a:pt x="399" y="0"/>
                  </a:lnTo>
                  <a:lnTo>
                    <a:pt x="0" y="0"/>
                  </a:lnTo>
                  <a:lnTo>
                    <a:pt x="0" y="1935"/>
                  </a:lnTo>
                  <a:lnTo>
                    <a:pt x="399" y="1935"/>
                  </a:lnTo>
                  <a:lnTo>
                    <a:pt x="399" y="1777"/>
                  </a:lnTo>
                  <a:lnTo>
                    <a:pt x="165" y="1777"/>
                  </a:lnTo>
                  <a:close/>
                </a:path>
              </a:pathLst>
            </a:custGeom>
            <a:solidFill>
              <a:srgbClr val="C00000"/>
            </a:solidFill>
            <a:ln>
              <a:noFill/>
            </a:ln>
            <a:effectLst>
              <a:outerShdw blurRad="50800" dist="38100" dir="2700000" algn="tl" rotWithShape="0">
                <a:prstClr val="black">
                  <a:alpha val="40000"/>
                </a:prstClr>
              </a:outerShdw>
            </a:effectLst>
          </p:spPr>
          <p:txBody>
            <a:bodyPr/>
            <a:lstStyle/>
            <a:p>
              <a:pPr>
                <a:defRPr/>
              </a:pPr>
              <a:endParaRPr lang="zh-CN" altLang="en-US">
                <a:solidFill>
                  <a:srgbClr val="C00000"/>
                </a:solidFill>
                <a:latin typeface="+mn-lt"/>
                <a:ea typeface="+mn-ea"/>
                <a:cs typeface="+mn-ea"/>
                <a:sym typeface="+mn-lt"/>
              </a:endParaRPr>
            </a:p>
          </p:txBody>
        </p:sp>
        <p:sp>
          <p:nvSpPr>
            <p:cNvPr id="17" name="TextBox 13"/>
            <p:cNvSpPr txBox="1"/>
            <p:nvPr/>
          </p:nvSpPr>
          <p:spPr>
            <a:xfrm>
              <a:off x="4586288" y="1466850"/>
              <a:ext cx="1552575" cy="1570038"/>
            </a:xfrm>
            <a:prstGeom prst="rect">
              <a:avLst/>
            </a:prstGeom>
            <a:noFill/>
          </p:spPr>
          <p:txBody>
            <a:bodyPr wrap="none">
              <a:spAutoFit/>
            </a:bodyPr>
            <a:lstStyle/>
            <a:p>
              <a:pPr algn="ctr">
                <a:defRPr/>
              </a:pPr>
              <a:r>
                <a:rPr lang="en-US" altLang="zh-CN" sz="9600" dirty="0">
                  <a:solidFill>
                    <a:srgbClr val="C00000"/>
                  </a:solidFill>
                  <a:effectLst>
                    <a:outerShdw blurRad="38100" dist="38100" dir="2700000" algn="tl">
                      <a:srgbClr val="000000">
                        <a:alpha val="43137"/>
                      </a:srgbClr>
                    </a:outerShdw>
                  </a:effectLst>
                  <a:latin typeface="+mn-lt"/>
                  <a:ea typeface="+mn-ea"/>
                  <a:cs typeface="+mn-ea"/>
                  <a:sym typeface="+mn-lt"/>
                </a:rPr>
                <a:t>01</a:t>
              </a:r>
              <a:endParaRPr lang="zh-CN" altLang="en-US" sz="9600" dirty="0">
                <a:solidFill>
                  <a:srgbClr val="C00000"/>
                </a:solidFill>
                <a:effectLst>
                  <a:outerShdw blurRad="38100" dist="38100" dir="2700000" algn="tl">
                    <a:srgbClr val="000000">
                      <a:alpha val="43137"/>
                    </a:srgbClr>
                  </a:outerShdw>
                </a:effectLst>
                <a:latin typeface="+mn-lt"/>
                <a:ea typeface="+mn-ea"/>
                <a:cs typeface="+mn-ea"/>
                <a:sym typeface="+mn-lt"/>
              </a:endParaRPr>
            </a:p>
          </p:txBody>
        </p:sp>
      </p:grpSp>
      <p:sp>
        <p:nvSpPr>
          <p:cNvPr id="22" name="TextBox 15"/>
          <p:cNvSpPr txBox="1"/>
          <p:nvPr/>
        </p:nvSpPr>
        <p:spPr>
          <a:xfrm>
            <a:off x="5153025" y="2716213"/>
            <a:ext cx="7351713" cy="708025"/>
          </a:xfrm>
          <a:prstGeom prst="rect">
            <a:avLst/>
          </a:prstGeom>
          <a:noFill/>
        </p:spPr>
        <p:txBody>
          <a:bodyPr>
            <a:spAutoFit/>
          </a:bodyPr>
          <a:lstStyle>
            <a:defPPr>
              <a:defRPr lang="zh-CN"/>
            </a:defPPr>
            <a:lvl1pPr>
              <a:defRPr sz="4800" b="1">
                <a:latin typeface="+mn-ea"/>
                <a:ea typeface="+mn-ea"/>
              </a:defRPr>
            </a:lvl1pPr>
          </a:lstStyle>
          <a:p>
            <a:pPr>
              <a:defRPr/>
            </a:pPr>
            <a:r>
              <a:rPr lang="zh-CN" altLang="en-US" sz="4000" b="0" noProof="1">
                <a:solidFill>
                  <a:srgbClr val="C00000"/>
                </a:solidFill>
                <a:latin typeface="+mn-lt"/>
                <a:cs typeface="+mn-ea"/>
                <a:sym typeface="+mn-lt"/>
              </a:rPr>
              <a:t>为什么要全面</a:t>
            </a:r>
            <a:r>
              <a:rPr lang="en-US" altLang="zh-CN" sz="4000" b="0" noProof="1">
                <a:solidFill>
                  <a:srgbClr val="C00000"/>
                </a:solidFill>
                <a:latin typeface="+mn-lt"/>
                <a:cs typeface="+mn-ea"/>
                <a:sym typeface="+mn-lt"/>
              </a:rPr>
              <a:t>“</a:t>
            </a:r>
            <a:r>
              <a:rPr lang="zh-CN" altLang="en-US" sz="4000" b="0" noProof="1">
                <a:solidFill>
                  <a:srgbClr val="C00000"/>
                </a:solidFill>
                <a:latin typeface="+mn-lt"/>
                <a:cs typeface="+mn-ea"/>
                <a:sym typeface="+mn-lt"/>
              </a:rPr>
              <a:t>从严治党</a:t>
            </a:r>
            <a:r>
              <a:rPr lang="en-US" altLang="zh-CN" sz="4000" b="0" noProof="1">
                <a:solidFill>
                  <a:srgbClr val="C00000"/>
                </a:solidFill>
                <a:latin typeface="+mn-lt"/>
                <a:cs typeface="+mn-ea"/>
                <a:sym typeface="+mn-lt"/>
              </a:rPr>
              <a:t>” </a:t>
            </a:r>
            <a:r>
              <a:rPr lang="zh-CN" altLang="en-US" sz="4000" b="0" noProof="1">
                <a:solidFill>
                  <a:srgbClr val="C00000"/>
                </a:solidFill>
                <a:latin typeface="+mn-lt"/>
                <a:cs typeface="+mn-ea"/>
                <a:sym typeface="+mn-lt"/>
              </a:rPr>
              <a:t>？</a:t>
            </a:r>
            <a:endParaRPr lang="zh-CN" altLang="en-US" sz="4000" b="0" noProof="1">
              <a:solidFill>
                <a:srgbClr val="C00000"/>
              </a:solidFill>
              <a:latin typeface="+mn-lt"/>
              <a:cs typeface="+mn-ea"/>
              <a:sym typeface="+mn-lt"/>
            </a:endParaRPr>
          </a:p>
        </p:txBody>
      </p:sp>
      <p:grpSp>
        <p:nvGrpSpPr>
          <p:cNvPr id="4" name="组合 3"/>
          <p:cNvGrpSpPr/>
          <p:nvPr/>
        </p:nvGrpSpPr>
        <p:grpSpPr bwMode="auto">
          <a:xfrm>
            <a:off x="4433888" y="3640138"/>
            <a:ext cx="4467225" cy="369887"/>
            <a:chOff x="4433888" y="3910013"/>
            <a:chExt cx="4467225" cy="369887"/>
          </a:xfrm>
        </p:grpSpPr>
        <p:sp>
          <p:nvSpPr>
            <p:cNvPr id="23" name="Oval 39"/>
            <p:cNvSpPr>
              <a:spLocks noChangeAspect="1" noChangeArrowheads="1"/>
            </p:cNvSpPr>
            <p:nvPr/>
          </p:nvSpPr>
          <p:spPr bwMode="auto">
            <a:xfrm>
              <a:off x="4433888" y="4002088"/>
              <a:ext cx="217487" cy="215900"/>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eaLnBrk="1" hangingPunct="1">
                <a:defRPr/>
              </a:pPr>
              <a:endParaRPr lang="zh-CN" altLang="en-US">
                <a:solidFill>
                  <a:srgbClr val="C00000"/>
                </a:solidFill>
                <a:latin typeface="+mn-lt"/>
                <a:ea typeface="+mn-ea"/>
                <a:cs typeface="+mn-ea"/>
                <a:sym typeface="+mn-lt"/>
              </a:endParaRPr>
            </a:p>
          </p:txBody>
        </p:sp>
        <p:sp>
          <p:nvSpPr>
            <p:cNvPr id="24" name="TextBox 21"/>
            <p:cNvSpPr txBox="1"/>
            <p:nvPr/>
          </p:nvSpPr>
          <p:spPr>
            <a:xfrm>
              <a:off x="4651375" y="3910013"/>
              <a:ext cx="4249738" cy="369887"/>
            </a:xfrm>
            <a:prstGeom prst="rect">
              <a:avLst/>
            </a:prstGeom>
            <a:noFill/>
          </p:spPr>
          <p:txBody>
            <a:bodyPr>
              <a:spAutoFit/>
            </a:bodyPr>
            <a:lstStyle>
              <a:defPPr>
                <a:defRPr lang="zh-CN"/>
              </a:defPPr>
              <a:lvl1pPr>
                <a:defRPr sz="2000">
                  <a:solidFill>
                    <a:schemeClr val="accent3"/>
                  </a:solidFill>
                  <a:latin typeface="+mn-ea"/>
                  <a:ea typeface="+mn-ea"/>
                </a:defRPr>
              </a:lvl1pPr>
            </a:lstStyle>
            <a:p>
              <a:pPr>
                <a:defRPr/>
              </a:pPr>
              <a:r>
                <a:rPr lang="zh-CN" altLang="en-US" sz="1800" noProof="1">
                  <a:solidFill>
                    <a:srgbClr val="C00000"/>
                  </a:solidFill>
                  <a:latin typeface="+mn-lt"/>
                  <a:cs typeface="+mn-ea"/>
                  <a:sym typeface="+mn-lt"/>
                </a:rPr>
                <a:t>理解“四个全面”的关系</a:t>
              </a:r>
              <a:endParaRPr lang="zh-CN" altLang="en-US" sz="1800" noProof="1">
                <a:solidFill>
                  <a:srgbClr val="C00000"/>
                </a:solidFill>
                <a:latin typeface="+mn-lt"/>
                <a:cs typeface="+mn-ea"/>
                <a:sym typeface="+mn-lt"/>
              </a:endParaRPr>
            </a:p>
          </p:txBody>
        </p:sp>
      </p:grpSp>
      <p:grpSp>
        <p:nvGrpSpPr>
          <p:cNvPr id="5" name="组合 4"/>
          <p:cNvGrpSpPr/>
          <p:nvPr/>
        </p:nvGrpSpPr>
        <p:grpSpPr bwMode="auto">
          <a:xfrm>
            <a:off x="4437063" y="4140200"/>
            <a:ext cx="5016500" cy="368300"/>
            <a:chOff x="4437063" y="4338638"/>
            <a:chExt cx="5016500" cy="368300"/>
          </a:xfrm>
        </p:grpSpPr>
        <p:sp>
          <p:nvSpPr>
            <p:cNvPr id="31" name="Oval 39"/>
            <p:cNvSpPr>
              <a:spLocks noChangeAspect="1" noChangeArrowheads="1"/>
            </p:cNvSpPr>
            <p:nvPr/>
          </p:nvSpPr>
          <p:spPr bwMode="auto">
            <a:xfrm>
              <a:off x="4437063" y="4375151"/>
              <a:ext cx="215900" cy="217487"/>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eaLnBrk="1" hangingPunct="1">
                <a:defRPr/>
              </a:pPr>
              <a:endParaRPr lang="zh-CN" altLang="en-US">
                <a:solidFill>
                  <a:srgbClr val="C00000"/>
                </a:solidFill>
                <a:latin typeface="+mn-lt"/>
                <a:ea typeface="+mn-ea"/>
                <a:cs typeface="+mn-ea"/>
                <a:sym typeface="+mn-lt"/>
              </a:endParaRPr>
            </a:p>
          </p:txBody>
        </p:sp>
        <p:sp>
          <p:nvSpPr>
            <p:cNvPr id="32" name="TextBox 21"/>
            <p:cNvSpPr txBox="1"/>
            <p:nvPr/>
          </p:nvSpPr>
          <p:spPr>
            <a:xfrm>
              <a:off x="4652963" y="4338638"/>
              <a:ext cx="4800600" cy="368300"/>
            </a:xfrm>
            <a:prstGeom prst="rect">
              <a:avLst/>
            </a:prstGeom>
            <a:noFill/>
          </p:spPr>
          <p:txBody>
            <a:bodyPr>
              <a:spAutoFit/>
            </a:bodyPr>
            <a:lstStyle>
              <a:defPPr>
                <a:defRPr lang="zh-CN"/>
              </a:defPPr>
              <a:lvl1pPr>
                <a:defRPr sz="2000">
                  <a:solidFill>
                    <a:schemeClr val="accent3"/>
                  </a:solidFill>
                  <a:latin typeface="+mn-ea"/>
                  <a:ea typeface="+mn-ea"/>
                </a:defRPr>
              </a:lvl1pPr>
            </a:lstStyle>
            <a:p>
              <a:pPr>
                <a:defRPr/>
              </a:pPr>
              <a:r>
                <a:rPr lang="zh-CN" altLang="en-US" sz="1800" noProof="1">
                  <a:solidFill>
                    <a:srgbClr val="C00000"/>
                  </a:solidFill>
                  <a:latin typeface="+mn-lt"/>
                  <a:cs typeface="+mn-ea"/>
                  <a:sym typeface="+mn-lt"/>
                </a:rPr>
                <a:t>解读全面从严治党</a:t>
              </a:r>
              <a:endParaRPr lang="zh-CN" altLang="en-US" sz="1800" noProof="1">
                <a:solidFill>
                  <a:srgbClr val="C00000"/>
                </a:solidFill>
                <a:latin typeface="+mn-lt"/>
                <a:cs typeface="+mn-ea"/>
                <a:sym typeface="+mn-lt"/>
              </a:endParaRPr>
            </a:p>
          </p:txBody>
        </p:sp>
      </p:grpSp>
      <p:grpSp>
        <p:nvGrpSpPr>
          <p:cNvPr id="6" name="组合 5"/>
          <p:cNvGrpSpPr/>
          <p:nvPr/>
        </p:nvGrpSpPr>
        <p:grpSpPr bwMode="auto">
          <a:xfrm>
            <a:off x="4433888" y="4598988"/>
            <a:ext cx="4124325" cy="369887"/>
            <a:chOff x="4433888" y="4706938"/>
            <a:chExt cx="4124325" cy="369887"/>
          </a:xfrm>
        </p:grpSpPr>
        <p:sp>
          <p:nvSpPr>
            <p:cNvPr id="33" name="Oval 39"/>
            <p:cNvSpPr>
              <a:spLocks noChangeAspect="1" noChangeArrowheads="1"/>
            </p:cNvSpPr>
            <p:nvPr/>
          </p:nvSpPr>
          <p:spPr bwMode="auto">
            <a:xfrm>
              <a:off x="4433888" y="4745038"/>
              <a:ext cx="215900" cy="217487"/>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eaLnBrk="1" hangingPunct="1">
                <a:defRPr/>
              </a:pPr>
              <a:endParaRPr lang="zh-CN" altLang="en-US">
                <a:solidFill>
                  <a:srgbClr val="C00000"/>
                </a:solidFill>
                <a:latin typeface="+mn-lt"/>
                <a:ea typeface="+mn-ea"/>
                <a:cs typeface="+mn-ea"/>
                <a:sym typeface="+mn-lt"/>
              </a:endParaRPr>
            </a:p>
          </p:txBody>
        </p:sp>
        <p:sp>
          <p:nvSpPr>
            <p:cNvPr id="34" name="TextBox 21"/>
            <p:cNvSpPr txBox="1"/>
            <p:nvPr/>
          </p:nvSpPr>
          <p:spPr>
            <a:xfrm>
              <a:off x="4651375" y="4706938"/>
              <a:ext cx="3906838" cy="369887"/>
            </a:xfrm>
            <a:prstGeom prst="rect">
              <a:avLst/>
            </a:prstGeom>
            <a:noFill/>
          </p:spPr>
          <p:txBody>
            <a:bodyPr>
              <a:spAutoFit/>
            </a:bodyPr>
            <a:lstStyle>
              <a:defPPr>
                <a:defRPr lang="zh-CN"/>
              </a:defPPr>
              <a:lvl1pPr>
                <a:defRPr sz="2000">
                  <a:solidFill>
                    <a:schemeClr val="accent3"/>
                  </a:solidFill>
                  <a:latin typeface="+mn-ea"/>
                  <a:ea typeface="+mn-ea"/>
                </a:defRPr>
              </a:lvl1pPr>
            </a:lstStyle>
            <a:p>
              <a:pPr>
                <a:defRPr/>
              </a:pPr>
              <a:r>
                <a:rPr lang="zh-CN" altLang="en-US" sz="1800" noProof="1">
                  <a:solidFill>
                    <a:srgbClr val="C00000"/>
                  </a:solidFill>
                  <a:latin typeface="+mn-lt"/>
                  <a:cs typeface="+mn-ea"/>
                  <a:sym typeface="+mn-lt"/>
                </a:rPr>
                <a:t>为什么要全面从严治党？</a:t>
              </a:r>
              <a:endParaRPr lang="zh-CN" altLang="en-US" sz="1800" noProof="1">
                <a:solidFill>
                  <a:srgbClr val="C00000"/>
                </a:solidFill>
                <a:latin typeface="+mn-lt"/>
                <a:cs typeface="+mn-ea"/>
                <a:sym typeface="+mn-lt"/>
              </a:endParaRPr>
            </a:p>
          </p:txBody>
        </p:sp>
      </p:grpSp>
      <p:pic>
        <p:nvPicPr>
          <p:cNvPr id="18" name="图片 42"/>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10050" y="2617788"/>
            <a:ext cx="942975" cy="881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7422"/>
                                        </p:tgtEl>
                                        <p:attrNameLst>
                                          <p:attrName>style.visibility</p:attrName>
                                        </p:attrNameLst>
                                      </p:cBhvr>
                                      <p:to>
                                        <p:strVal val="visible"/>
                                      </p:to>
                                    </p:set>
                                    <p:animEffect transition="in" filter="fade">
                                      <p:cBhvr>
                                        <p:cTn id="7" dur="1000"/>
                                        <p:tgtEl>
                                          <p:spTgt spid="17422"/>
                                        </p:tgtEl>
                                      </p:cBhvr>
                                    </p:animEffect>
                                    <p:anim calcmode="lin" valueType="num">
                                      <p:cBhvr>
                                        <p:cTn id="8" dur="1000" fill="hold"/>
                                        <p:tgtEl>
                                          <p:spTgt spid="17422"/>
                                        </p:tgtEl>
                                        <p:attrNameLst>
                                          <p:attrName>ppt_x</p:attrName>
                                        </p:attrNameLst>
                                      </p:cBhvr>
                                      <p:tavLst>
                                        <p:tav tm="0">
                                          <p:val>
                                            <p:strVal val="#ppt_x"/>
                                          </p:val>
                                        </p:tav>
                                        <p:tav tm="100000">
                                          <p:val>
                                            <p:strVal val="#ppt_x"/>
                                          </p:val>
                                        </p:tav>
                                      </p:tavLst>
                                    </p:anim>
                                    <p:anim calcmode="lin" valueType="num">
                                      <p:cBhvr>
                                        <p:cTn id="9" dur="1000" fill="hold"/>
                                        <p:tgtEl>
                                          <p:spTgt spid="17422"/>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90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30" presetClass="entr" presetSubtype="0" fill="hold" nodeType="withEffect">
                                  <p:stCondLst>
                                    <p:cond delay="140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800" decel="100000"/>
                                        <p:tgtEl>
                                          <p:spTgt spid="18"/>
                                        </p:tgtEl>
                                      </p:cBhvr>
                                    </p:animEffect>
                                    <p:anim calcmode="lin" valueType="num">
                                      <p:cBhvr>
                                        <p:cTn id="18" dur="800" decel="100000" fill="hold"/>
                                        <p:tgtEl>
                                          <p:spTgt spid="18"/>
                                        </p:tgtEl>
                                        <p:attrNameLst>
                                          <p:attrName>style.rotation</p:attrName>
                                        </p:attrNameLst>
                                      </p:cBhvr>
                                      <p:tavLst>
                                        <p:tav tm="0">
                                          <p:val>
                                            <p:fltVal val="-90"/>
                                          </p:val>
                                        </p:tav>
                                        <p:tav tm="100000">
                                          <p:val>
                                            <p:fltVal val="0"/>
                                          </p:val>
                                        </p:tav>
                                      </p:tavLst>
                                    </p:anim>
                                    <p:anim calcmode="lin" valueType="num">
                                      <p:cBhvr>
                                        <p:cTn id="19" dur="800" decel="100000" fill="hold"/>
                                        <p:tgtEl>
                                          <p:spTgt spid="18"/>
                                        </p:tgtEl>
                                        <p:attrNameLst>
                                          <p:attrName>ppt_x</p:attrName>
                                        </p:attrNameLst>
                                      </p:cBhvr>
                                      <p:tavLst>
                                        <p:tav tm="0">
                                          <p:val>
                                            <p:strVal val="#ppt_x+0.4"/>
                                          </p:val>
                                        </p:tav>
                                        <p:tav tm="100000">
                                          <p:val>
                                            <p:strVal val="#ppt_x-0.05"/>
                                          </p:val>
                                        </p:tav>
                                      </p:tavLst>
                                    </p:anim>
                                    <p:anim calcmode="lin" valueType="num">
                                      <p:cBhvr>
                                        <p:cTn id="20" dur="800" decel="100000" fill="hold"/>
                                        <p:tgtEl>
                                          <p:spTgt spid="18"/>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par>
                                <p:cTn id="23" presetID="41" presetClass="entr" presetSubtype="0" fill="hold" grpId="0" nodeType="withEffect">
                                  <p:stCondLst>
                                    <p:cond delay="2500"/>
                                  </p:stCondLst>
                                  <p:iterate type="lt">
                                    <p:tmPct val="10000"/>
                                  </p:iterate>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2"/>
                                        </p:tgtEl>
                                        <p:attrNameLst>
                                          <p:attrName>ppt_y</p:attrName>
                                        </p:attrNameLst>
                                      </p:cBhvr>
                                      <p:tavLst>
                                        <p:tav tm="0">
                                          <p:val>
                                            <p:strVal val="#ppt_y"/>
                                          </p:val>
                                        </p:tav>
                                        <p:tav tm="100000">
                                          <p:val>
                                            <p:strVal val="#ppt_y"/>
                                          </p:val>
                                        </p:tav>
                                      </p:tavLst>
                                    </p:anim>
                                    <p:anim calcmode="lin" valueType="num">
                                      <p:cBhvr>
                                        <p:cTn id="27"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2"/>
                                        </p:tgtEl>
                                      </p:cBhvr>
                                    </p:animEffect>
                                  </p:childTnLst>
                                </p:cTn>
                              </p:par>
                              <p:par>
                                <p:cTn id="30" presetID="2" presetClass="entr" presetSubtype="4" fill="hold" nodeType="withEffect">
                                  <p:stCondLst>
                                    <p:cond delay="375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ppt_x"/>
                                          </p:val>
                                        </p:tav>
                                        <p:tav tm="100000">
                                          <p:val>
                                            <p:strVal val="#ppt_x"/>
                                          </p:val>
                                        </p:tav>
                                      </p:tavLst>
                                    </p:anim>
                                    <p:anim calcmode="lin" valueType="num">
                                      <p:cBhvr additive="base">
                                        <p:cTn id="33" dur="500" fill="hold"/>
                                        <p:tgtEl>
                                          <p:spTgt spid="4"/>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4300"/>
                                  </p:stCondLst>
                                  <p:childTnLst>
                                    <p:set>
                                      <p:cBhvr>
                                        <p:cTn id="35" dur="1" fill="hold">
                                          <p:stCondLst>
                                            <p:cond delay="0"/>
                                          </p:stCondLst>
                                        </p:cTn>
                                        <p:tgtEl>
                                          <p:spTgt spid="5"/>
                                        </p:tgtEl>
                                        <p:attrNameLst>
                                          <p:attrName>style.visibility</p:attrName>
                                        </p:attrNameLst>
                                      </p:cBhvr>
                                      <p:to>
                                        <p:strVal val="visible"/>
                                      </p:to>
                                    </p:set>
                                    <p:anim calcmode="lin" valueType="num">
                                      <p:cBhvr additive="base">
                                        <p:cTn id="36" dur="500" fill="hold"/>
                                        <p:tgtEl>
                                          <p:spTgt spid="5"/>
                                        </p:tgtEl>
                                        <p:attrNameLst>
                                          <p:attrName>ppt_x</p:attrName>
                                        </p:attrNameLst>
                                      </p:cBhvr>
                                      <p:tavLst>
                                        <p:tav tm="0">
                                          <p:val>
                                            <p:strVal val="#ppt_x"/>
                                          </p:val>
                                        </p:tav>
                                        <p:tav tm="100000">
                                          <p:val>
                                            <p:strVal val="#ppt_x"/>
                                          </p:val>
                                        </p:tav>
                                      </p:tavLst>
                                    </p:anim>
                                    <p:anim calcmode="lin" valueType="num">
                                      <p:cBhvr additive="base">
                                        <p:cTn id="37" dur="500" fill="hold"/>
                                        <p:tgtEl>
                                          <p:spTgt spid="5"/>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480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500" fill="hold"/>
                                        <p:tgtEl>
                                          <p:spTgt spid="6"/>
                                        </p:tgtEl>
                                        <p:attrNameLst>
                                          <p:attrName>ppt_x</p:attrName>
                                        </p:attrNameLst>
                                      </p:cBhvr>
                                      <p:tavLst>
                                        <p:tav tm="0">
                                          <p:val>
                                            <p:strVal val="#ppt_x"/>
                                          </p:val>
                                        </p:tav>
                                        <p:tav tm="100000">
                                          <p:val>
                                            <p:strVal val="#ppt_x"/>
                                          </p:val>
                                        </p:tav>
                                      </p:tavLst>
                                    </p:anim>
                                    <p:anim calcmode="lin" valueType="num">
                                      <p:cBhvr additive="base">
                                        <p:cTn id="4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54"/>
          <p:cNvSpPr txBox="1">
            <a:spLocks noChangeArrowheads="1"/>
          </p:cNvSpPr>
          <p:nvPr/>
        </p:nvSpPr>
        <p:spPr bwMode="auto">
          <a:xfrm>
            <a:off x="947738" y="200025"/>
            <a:ext cx="69294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en-US" altLang="zh-CN" sz="2800" smtClean="0">
                <a:latin typeface="+mn-lt"/>
                <a:ea typeface="+mn-ea"/>
                <a:cs typeface="+mn-ea"/>
                <a:sym typeface="+mn-lt"/>
              </a:rPr>
              <a:t>1.1 </a:t>
            </a:r>
            <a:r>
              <a:rPr lang="zh-CN" altLang="en-US" sz="2800" smtClean="0">
                <a:latin typeface="+mn-lt"/>
                <a:ea typeface="+mn-ea"/>
                <a:cs typeface="+mn-ea"/>
                <a:sym typeface="+mn-lt"/>
              </a:rPr>
              <a:t>理解“四个全面”的关系</a:t>
            </a:r>
            <a:endParaRPr lang="zh-CN" altLang="en-US" sz="2800" smtClean="0">
              <a:latin typeface="+mn-lt"/>
              <a:ea typeface="+mn-ea"/>
              <a:cs typeface="+mn-ea"/>
              <a:sym typeface="+mn-lt"/>
            </a:endParaRPr>
          </a:p>
        </p:txBody>
      </p:sp>
      <p:grpSp>
        <p:nvGrpSpPr>
          <p:cNvPr id="2" name="组合 1"/>
          <p:cNvGrpSpPr/>
          <p:nvPr/>
        </p:nvGrpSpPr>
        <p:grpSpPr bwMode="auto">
          <a:xfrm>
            <a:off x="6797675" y="2517775"/>
            <a:ext cx="2265363" cy="2266950"/>
            <a:chOff x="6797675" y="2517775"/>
            <a:chExt cx="2265363" cy="2266950"/>
          </a:xfrm>
        </p:grpSpPr>
        <p:sp>
          <p:nvSpPr>
            <p:cNvPr id="94" name="Oval 9"/>
            <p:cNvSpPr>
              <a:spLocks noChangeArrowheads="1"/>
            </p:cNvSpPr>
            <p:nvPr/>
          </p:nvSpPr>
          <p:spPr bwMode="auto">
            <a:xfrm>
              <a:off x="6797675" y="2517775"/>
              <a:ext cx="2265363" cy="2266950"/>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lIns="91428" tIns="45714" rIns="91428" bIns="45714"/>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noProof="1">
                <a:latin typeface="+mn-lt"/>
                <a:ea typeface="+mn-ea"/>
                <a:cs typeface="+mn-ea"/>
                <a:sym typeface="+mn-lt"/>
              </a:endParaRPr>
            </a:p>
          </p:txBody>
        </p:sp>
        <p:sp>
          <p:nvSpPr>
            <p:cNvPr id="16405" name="TextBox 41"/>
            <p:cNvSpPr txBox="1">
              <a:spLocks noChangeArrowheads="1"/>
            </p:cNvSpPr>
            <p:nvPr/>
          </p:nvSpPr>
          <p:spPr bwMode="auto">
            <a:xfrm>
              <a:off x="7058025" y="3006725"/>
              <a:ext cx="1744663"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2800">
                  <a:solidFill>
                    <a:schemeClr val="bg2"/>
                  </a:solidFill>
                  <a:latin typeface="+mn-lt"/>
                  <a:ea typeface="+mn-ea"/>
                  <a:cs typeface="+mn-ea"/>
                  <a:sym typeface="+mn-lt"/>
                </a:rPr>
                <a:t>全面</a:t>
              </a:r>
              <a:endParaRPr lang="en-US" altLang="zh-CN" sz="2800">
                <a:solidFill>
                  <a:schemeClr val="bg2"/>
                </a:solidFill>
                <a:latin typeface="+mn-lt"/>
                <a:ea typeface="+mn-ea"/>
                <a:cs typeface="+mn-ea"/>
                <a:sym typeface="+mn-lt"/>
              </a:endParaRPr>
            </a:p>
            <a:p>
              <a:pPr algn="ctr">
                <a:defRPr/>
              </a:pPr>
              <a:r>
                <a:rPr lang="zh-CN" altLang="en-US" sz="2800" b="1">
                  <a:solidFill>
                    <a:schemeClr val="bg2"/>
                  </a:solidFill>
                  <a:latin typeface="+mn-lt"/>
                  <a:ea typeface="+mn-ea"/>
                  <a:cs typeface="+mn-ea"/>
                  <a:sym typeface="+mn-lt"/>
                </a:rPr>
                <a:t>建成小康社会</a:t>
              </a:r>
              <a:endParaRPr lang="zh-CN" altLang="en-US" sz="2800" b="1">
                <a:solidFill>
                  <a:schemeClr val="bg2"/>
                </a:solidFill>
                <a:latin typeface="+mn-lt"/>
                <a:ea typeface="+mn-ea"/>
                <a:cs typeface="+mn-ea"/>
                <a:sym typeface="+mn-lt"/>
              </a:endParaRPr>
            </a:p>
          </p:txBody>
        </p:sp>
      </p:grpSp>
      <p:grpSp>
        <p:nvGrpSpPr>
          <p:cNvPr id="4" name="组合 3"/>
          <p:cNvGrpSpPr/>
          <p:nvPr/>
        </p:nvGrpSpPr>
        <p:grpSpPr bwMode="auto">
          <a:xfrm>
            <a:off x="1019175" y="1719263"/>
            <a:ext cx="5684838" cy="1347787"/>
            <a:chOff x="1019175" y="1719263"/>
            <a:chExt cx="5684838" cy="1347787"/>
          </a:xfrm>
        </p:grpSpPr>
        <p:sp>
          <p:nvSpPr>
            <p:cNvPr id="16389" name="Line 16"/>
            <p:cNvSpPr>
              <a:spLocks noChangeShapeType="1"/>
            </p:cNvSpPr>
            <p:nvPr/>
          </p:nvSpPr>
          <p:spPr bwMode="auto">
            <a:xfrm>
              <a:off x="4989513" y="2527300"/>
              <a:ext cx="1714500" cy="539750"/>
            </a:xfrm>
            <a:prstGeom prst="line">
              <a:avLst/>
            </a:prstGeom>
            <a:noFill/>
            <a:ln w="19050">
              <a:solidFill>
                <a:schemeClr val="bg1"/>
              </a:solidFill>
              <a:round/>
              <a:tailEnd type="triangle" w="med" len="med"/>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sp>
          <p:nvSpPr>
            <p:cNvPr id="16392" name="TextBox 15"/>
            <p:cNvSpPr txBox="1">
              <a:spLocks noChangeArrowheads="1"/>
            </p:cNvSpPr>
            <p:nvPr/>
          </p:nvSpPr>
          <p:spPr bwMode="auto">
            <a:xfrm>
              <a:off x="1019175" y="1938338"/>
              <a:ext cx="25034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defRPr/>
              </a:pPr>
              <a:r>
                <a:rPr lang="zh-CN" altLang="en-US" sz="1600" b="1">
                  <a:solidFill>
                    <a:schemeClr val="accent1"/>
                  </a:solidFill>
                  <a:latin typeface="+mn-lt"/>
                  <a:ea typeface="+mn-ea"/>
                  <a:cs typeface="+mn-ea"/>
                  <a:sym typeface="+mn-lt"/>
                </a:rPr>
                <a:t>着眼</a:t>
              </a:r>
              <a:r>
                <a:rPr lang="zh-CN" altLang="en-US" sz="1600">
                  <a:solidFill>
                    <a:schemeClr val="accent1"/>
                  </a:solidFill>
                  <a:latin typeface="+mn-lt"/>
                  <a:ea typeface="+mn-ea"/>
                  <a:cs typeface="+mn-ea"/>
                  <a:sym typeface="+mn-lt"/>
                </a:rPr>
                <a:t>解决我们面临的深层次矛盾和体制机制弊端</a:t>
              </a:r>
              <a:endParaRPr lang="zh-CN" altLang="en-US" sz="1600">
                <a:solidFill>
                  <a:schemeClr val="accent1"/>
                </a:solidFill>
                <a:latin typeface="+mn-lt"/>
                <a:ea typeface="+mn-ea"/>
                <a:cs typeface="+mn-ea"/>
                <a:sym typeface="+mn-lt"/>
              </a:endParaRPr>
            </a:p>
          </p:txBody>
        </p:sp>
        <p:grpSp>
          <p:nvGrpSpPr>
            <p:cNvPr id="19479" name="组合 3"/>
            <p:cNvGrpSpPr/>
            <p:nvPr/>
          </p:nvGrpSpPr>
          <p:grpSpPr bwMode="auto">
            <a:xfrm>
              <a:off x="3522663" y="1719263"/>
              <a:ext cx="1273175" cy="1184275"/>
              <a:chOff x="3522191" y="1719339"/>
              <a:chExt cx="1273174" cy="1184122"/>
            </a:xfrm>
          </p:grpSpPr>
          <p:sp>
            <p:nvSpPr>
              <p:cNvPr id="88" name="Oval 10"/>
              <p:cNvSpPr>
                <a:spLocks noChangeArrowheads="1"/>
              </p:cNvSpPr>
              <p:nvPr/>
            </p:nvSpPr>
            <p:spPr bwMode="auto">
              <a:xfrm>
                <a:off x="3566641" y="1719339"/>
                <a:ext cx="1184274" cy="1184122"/>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lIns="91428" tIns="45714" rIns="91428" bIns="45714"/>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noProof="1">
                  <a:latin typeface="+mn-lt"/>
                  <a:ea typeface="+mn-ea"/>
                  <a:cs typeface="+mn-ea"/>
                  <a:sym typeface="+mn-lt"/>
                </a:endParaRPr>
              </a:p>
            </p:txBody>
          </p:sp>
          <p:sp>
            <p:nvSpPr>
              <p:cNvPr id="3" name="TextBox 23"/>
              <p:cNvSpPr txBox="1">
                <a:spLocks noChangeArrowheads="1"/>
              </p:cNvSpPr>
              <p:nvPr/>
            </p:nvSpPr>
            <p:spPr bwMode="auto">
              <a:xfrm>
                <a:off x="3522191" y="1966957"/>
                <a:ext cx="1273174" cy="707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2000">
                    <a:solidFill>
                      <a:schemeClr val="bg2"/>
                    </a:solidFill>
                    <a:latin typeface="+mn-lt"/>
                    <a:ea typeface="+mn-ea"/>
                    <a:cs typeface="+mn-ea"/>
                    <a:sym typeface="+mn-lt"/>
                  </a:rPr>
                  <a:t>全面</a:t>
                </a:r>
                <a:endParaRPr lang="en-US" altLang="zh-CN" sz="2000">
                  <a:solidFill>
                    <a:schemeClr val="bg2"/>
                  </a:solidFill>
                  <a:latin typeface="+mn-lt"/>
                  <a:ea typeface="+mn-ea"/>
                  <a:cs typeface="+mn-ea"/>
                  <a:sym typeface="+mn-lt"/>
                </a:endParaRPr>
              </a:p>
              <a:p>
                <a:pPr algn="ctr">
                  <a:defRPr/>
                </a:pPr>
                <a:r>
                  <a:rPr lang="zh-CN" altLang="en-US" sz="2000" b="1">
                    <a:solidFill>
                      <a:schemeClr val="bg2"/>
                    </a:solidFill>
                    <a:latin typeface="+mn-lt"/>
                    <a:ea typeface="+mn-ea"/>
                    <a:cs typeface="+mn-ea"/>
                    <a:sym typeface="+mn-lt"/>
                  </a:rPr>
                  <a:t>深化改革</a:t>
                </a:r>
                <a:endParaRPr lang="zh-CN" altLang="en-US" sz="2000" b="1">
                  <a:solidFill>
                    <a:schemeClr val="bg2"/>
                  </a:solidFill>
                  <a:latin typeface="+mn-lt"/>
                  <a:ea typeface="+mn-ea"/>
                  <a:cs typeface="+mn-ea"/>
                  <a:sym typeface="+mn-lt"/>
                </a:endParaRPr>
              </a:p>
            </p:txBody>
          </p:sp>
        </p:grpSp>
        <p:sp>
          <p:nvSpPr>
            <p:cNvPr id="16406" name="矩形 1"/>
            <p:cNvSpPr>
              <a:spLocks noChangeArrowheads="1"/>
            </p:cNvSpPr>
            <p:nvPr/>
          </p:nvSpPr>
          <p:spPr bwMode="auto">
            <a:xfrm rot="1086296">
              <a:off x="5076825" y="2446338"/>
              <a:ext cx="15684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a:solidFill>
                    <a:schemeClr val="accent1"/>
                  </a:solidFill>
                  <a:latin typeface="+mn-lt"/>
                  <a:ea typeface="+mn-ea"/>
                  <a:cs typeface="+mn-ea"/>
                  <a:sym typeface="+mn-lt"/>
                </a:rPr>
                <a:t>提供强大动力</a:t>
              </a:r>
              <a:endParaRPr lang="zh-CN" altLang="en-US">
                <a:latin typeface="+mn-lt"/>
                <a:ea typeface="+mn-ea"/>
                <a:cs typeface="+mn-ea"/>
                <a:sym typeface="+mn-lt"/>
              </a:endParaRPr>
            </a:p>
          </p:txBody>
        </p:sp>
      </p:grpSp>
      <p:grpSp>
        <p:nvGrpSpPr>
          <p:cNvPr id="5" name="组合 4"/>
          <p:cNvGrpSpPr/>
          <p:nvPr/>
        </p:nvGrpSpPr>
        <p:grpSpPr bwMode="auto">
          <a:xfrm>
            <a:off x="1065213" y="3144838"/>
            <a:ext cx="5537200" cy="1184275"/>
            <a:chOff x="1065213" y="3144838"/>
            <a:chExt cx="5537200" cy="1184275"/>
          </a:xfrm>
        </p:grpSpPr>
        <p:sp>
          <p:nvSpPr>
            <p:cNvPr id="16391" name="Line 18"/>
            <p:cNvSpPr>
              <a:spLocks noChangeShapeType="1"/>
            </p:cNvSpPr>
            <p:nvPr/>
          </p:nvSpPr>
          <p:spPr bwMode="auto">
            <a:xfrm>
              <a:off x="4313238" y="3759200"/>
              <a:ext cx="2289175" cy="0"/>
            </a:xfrm>
            <a:prstGeom prst="line">
              <a:avLst/>
            </a:prstGeom>
            <a:noFill/>
            <a:ln w="19050">
              <a:solidFill>
                <a:schemeClr val="bg1"/>
              </a:solidFill>
              <a:round/>
              <a:tailEnd type="triangle" w="med" len="med"/>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sp>
          <p:nvSpPr>
            <p:cNvPr id="16393" name="TextBox 16"/>
            <p:cNvSpPr txBox="1">
              <a:spLocks noChangeArrowheads="1"/>
            </p:cNvSpPr>
            <p:nvPr/>
          </p:nvSpPr>
          <p:spPr bwMode="auto">
            <a:xfrm>
              <a:off x="1065213" y="3411538"/>
              <a:ext cx="193833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defRPr/>
              </a:pPr>
              <a:r>
                <a:rPr lang="zh-CN" altLang="en-US" sz="1600" b="1">
                  <a:solidFill>
                    <a:schemeClr val="accent1"/>
                  </a:solidFill>
                  <a:latin typeface="+mn-lt"/>
                  <a:ea typeface="+mn-ea"/>
                  <a:cs typeface="+mn-ea"/>
                  <a:sym typeface="+mn-lt"/>
                </a:rPr>
                <a:t>着眼</a:t>
              </a:r>
              <a:r>
                <a:rPr lang="zh-CN" altLang="en-US" sz="1600">
                  <a:solidFill>
                    <a:schemeClr val="accent1"/>
                  </a:solidFill>
                  <a:latin typeface="+mn-lt"/>
                  <a:ea typeface="+mn-ea"/>
                  <a:cs typeface="+mn-ea"/>
                  <a:sym typeface="+mn-lt"/>
                </a:rPr>
                <a:t>促进国家生活和社会生活的法治化制度化规范化</a:t>
              </a:r>
              <a:endParaRPr lang="zh-CN" altLang="en-US" sz="1600">
                <a:solidFill>
                  <a:schemeClr val="accent1"/>
                </a:solidFill>
                <a:latin typeface="+mn-lt"/>
                <a:ea typeface="+mn-ea"/>
                <a:cs typeface="+mn-ea"/>
                <a:sym typeface="+mn-lt"/>
              </a:endParaRPr>
            </a:p>
          </p:txBody>
        </p:sp>
        <p:grpSp>
          <p:nvGrpSpPr>
            <p:cNvPr id="19473" name="组合 5"/>
            <p:cNvGrpSpPr/>
            <p:nvPr/>
          </p:nvGrpSpPr>
          <p:grpSpPr bwMode="auto">
            <a:xfrm>
              <a:off x="2898775" y="3144838"/>
              <a:ext cx="1247775" cy="1184275"/>
              <a:chOff x="2898379" y="3144914"/>
              <a:chExt cx="1247624" cy="1184122"/>
            </a:xfrm>
          </p:grpSpPr>
          <p:sp>
            <p:nvSpPr>
              <p:cNvPr id="90" name="Oval 12"/>
              <p:cNvSpPr>
                <a:spLocks noChangeArrowheads="1"/>
              </p:cNvSpPr>
              <p:nvPr/>
            </p:nvSpPr>
            <p:spPr bwMode="auto">
              <a:xfrm>
                <a:off x="2930125" y="3144914"/>
                <a:ext cx="1184132" cy="1184122"/>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lIns="91428" tIns="45714" rIns="91428" bIns="45714"/>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noProof="1">
                  <a:latin typeface="+mn-lt"/>
                  <a:ea typeface="+mn-ea"/>
                  <a:cs typeface="+mn-ea"/>
                  <a:sym typeface="+mn-lt"/>
                </a:endParaRPr>
              </a:p>
            </p:txBody>
          </p:sp>
          <p:sp>
            <p:nvSpPr>
              <p:cNvPr id="16400" name="TextBox 26"/>
              <p:cNvSpPr txBox="1">
                <a:spLocks noChangeArrowheads="1"/>
              </p:cNvSpPr>
              <p:nvPr/>
            </p:nvSpPr>
            <p:spPr bwMode="auto">
              <a:xfrm>
                <a:off x="2898379" y="3344913"/>
                <a:ext cx="1247624" cy="707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2000" dirty="0">
                    <a:solidFill>
                      <a:schemeClr val="bg2"/>
                    </a:solidFill>
                    <a:latin typeface="+mn-lt"/>
                    <a:ea typeface="+mn-ea"/>
                    <a:cs typeface="+mn-ea"/>
                    <a:sym typeface="+mn-lt"/>
                  </a:rPr>
                  <a:t>全面</a:t>
                </a:r>
                <a:endParaRPr lang="en-US" altLang="zh-CN" sz="2000" dirty="0">
                  <a:solidFill>
                    <a:schemeClr val="bg2"/>
                  </a:solidFill>
                  <a:latin typeface="+mn-lt"/>
                  <a:ea typeface="+mn-ea"/>
                  <a:cs typeface="+mn-ea"/>
                  <a:sym typeface="+mn-lt"/>
                </a:endParaRPr>
              </a:p>
              <a:p>
                <a:pPr algn="ctr">
                  <a:defRPr/>
                </a:pPr>
                <a:r>
                  <a:rPr lang="zh-CN" altLang="en-US" sz="2000" b="1" dirty="0">
                    <a:solidFill>
                      <a:schemeClr val="bg2"/>
                    </a:solidFill>
                    <a:latin typeface="+mn-lt"/>
                    <a:ea typeface="+mn-ea"/>
                    <a:cs typeface="+mn-ea"/>
                    <a:sym typeface="+mn-lt"/>
                  </a:rPr>
                  <a:t>依法治国</a:t>
                </a:r>
                <a:endParaRPr lang="zh-CN" altLang="en-US" sz="2000" b="1" dirty="0">
                  <a:solidFill>
                    <a:schemeClr val="bg2"/>
                  </a:solidFill>
                  <a:latin typeface="+mn-lt"/>
                  <a:ea typeface="+mn-ea"/>
                  <a:cs typeface="+mn-ea"/>
                  <a:sym typeface="+mn-lt"/>
                </a:endParaRPr>
              </a:p>
            </p:txBody>
          </p:sp>
        </p:grpSp>
        <p:sp>
          <p:nvSpPr>
            <p:cNvPr id="16407" name="矩形 95"/>
            <p:cNvSpPr>
              <a:spLocks noChangeArrowheads="1"/>
            </p:cNvSpPr>
            <p:nvPr/>
          </p:nvSpPr>
          <p:spPr bwMode="auto">
            <a:xfrm>
              <a:off x="4619625" y="3400425"/>
              <a:ext cx="1635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zh-CN" altLang="en-US">
                  <a:solidFill>
                    <a:schemeClr val="accent1"/>
                  </a:solidFill>
                  <a:latin typeface="+mn-lt"/>
                  <a:ea typeface="+mn-ea"/>
                  <a:cs typeface="+mn-ea"/>
                  <a:sym typeface="+mn-lt"/>
                </a:rPr>
                <a:t>提供重要保障</a:t>
              </a:r>
              <a:endParaRPr lang="zh-CN" altLang="en-US">
                <a:solidFill>
                  <a:schemeClr val="accent1"/>
                </a:solidFill>
                <a:latin typeface="+mn-lt"/>
                <a:ea typeface="+mn-ea"/>
                <a:cs typeface="+mn-ea"/>
                <a:sym typeface="+mn-lt"/>
              </a:endParaRPr>
            </a:p>
          </p:txBody>
        </p:sp>
      </p:grpSp>
      <p:grpSp>
        <p:nvGrpSpPr>
          <p:cNvPr id="6" name="组合 5"/>
          <p:cNvGrpSpPr/>
          <p:nvPr/>
        </p:nvGrpSpPr>
        <p:grpSpPr bwMode="auto">
          <a:xfrm>
            <a:off x="1019175" y="4370388"/>
            <a:ext cx="5764213" cy="1352550"/>
            <a:chOff x="1019175" y="4370388"/>
            <a:chExt cx="5764213" cy="1352550"/>
          </a:xfrm>
        </p:grpSpPr>
        <p:sp>
          <p:nvSpPr>
            <p:cNvPr id="16390" name="Line 17"/>
            <p:cNvSpPr>
              <a:spLocks noChangeShapeType="1"/>
            </p:cNvSpPr>
            <p:nvPr/>
          </p:nvSpPr>
          <p:spPr bwMode="auto">
            <a:xfrm flipV="1">
              <a:off x="5013325" y="4411663"/>
              <a:ext cx="1770063" cy="555625"/>
            </a:xfrm>
            <a:prstGeom prst="line">
              <a:avLst/>
            </a:prstGeom>
            <a:noFill/>
            <a:ln w="19050">
              <a:solidFill>
                <a:schemeClr val="bg1"/>
              </a:solidFill>
              <a:round/>
              <a:tailEnd type="triangle" w="med" len="med"/>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sp>
          <p:nvSpPr>
            <p:cNvPr id="16394" name="TextBox 17"/>
            <p:cNvSpPr txBox="1">
              <a:spLocks noChangeArrowheads="1"/>
            </p:cNvSpPr>
            <p:nvPr/>
          </p:nvSpPr>
          <p:spPr bwMode="auto">
            <a:xfrm>
              <a:off x="1019175" y="4967288"/>
              <a:ext cx="25034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defRPr/>
              </a:pPr>
              <a:r>
                <a:rPr lang="zh-CN" altLang="en-US" sz="1600" b="1">
                  <a:solidFill>
                    <a:schemeClr val="accent1"/>
                  </a:solidFill>
                  <a:latin typeface="+mn-lt"/>
                  <a:ea typeface="+mn-ea"/>
                  <a:cs typeface="+mn-ea"/>
                  <a:sym typeface="+mn-lt"/>
                </a:rPr>
                <a:t>着眼</a:t>
              </a:r>
              <a:r>
                <a:rPr lang="zh-CN" altLang="en-US" sz="1600">
                  <a:solidFill>
                    <a:schemeClr val="accent1"/>
                  </a:solidFill>
                  <a:latin typeface="+mn-lt"/>
                  <a:ea typeface="+mn-ea"/>
                  <a:cs typeface="+mn-ea"/>
                  <a:sym typeface="+mn-lt"/>
                </a:rPr>
                <a:t>保持党的先进性和纯洁性，锻造坚强领导核心</a:t>
              </a:r>
              <a:endParaRPr lang="zh-CN" altLang="en-US" sz="1600">
                <a:solidFill>
                  <a:schemeClr val="accent1"/>
                </a:solidFill>
                <a:latin typeface="+mn-lt"/>
                <a:ea typeface="+mn-ea"/>
                <a:cs typeface="+mn-ea"/>
                <a:sym typeface="+mn-lt"/>
              </a:endParaRPr>
            </a:p>
          </p:txBody>
        </p:sp>
        <p:grpSp>
          <p:nvGrpSpPr>
            <p:cNvPr id="19467" name="组合 7"/>
            <p:cNvGrpSpPr/>
            <p:nvPr/>
          </p:nvGrpSpPr>
          <p:grpSpPr bwMode="auto">
            <a:xfrm>
              <a:off x="3549650" y="4537075"/>
              <a:ext cx="1246188" cy="1185863"/>
              <a:chOff x="3549179" y="4537040"/>
              <a:chExt cx="1246186" cy="1185932"/>
            </a:xfrm>
          </p:grpSpPr>
          <p:sp>
            <p:nvSpPr>
              <p:cNvPr id="92" name="Oval 11"/>
              <p:cNvSpPr>
                <a:spLocks noChangeArrowheads="1"/>
              </p:cNvSpPr>
              <p:nvPr/>
            </p:nvSpPr>
            <p:spPr bwMode="auto">
              <a:xfrm>
                <a:off x="3566642" y="4537040"/>
                <a:ext cx="1184273" cy="1185932"/>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lIns="91428" tIns="45714" rIns="91428" bIns="45714"/>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noProof="1">
                  <a:latin typeface="+mn-lt"/>
                  <a:ea typeface="+mn-ea"/>
                  <a:cs typeface="+mn-ea"/>
                  <a:sym typeface="+mn-lt"/>
                </a:endParaRPr>
              </a:p>
            </p:txBody>
          </p:sp>
          <p:sp>
            <p:nvSpPr>
              <p:cNvPr id="16403" name="TextBox 29"/>
              <p:cNvSpPr txBox="1">
                <a:spLocks noChangeArrowheads="1"/>
              </p:cNvSpPr>
              <p:nvPr/>
            </p:nvSpPr>
            <p:spPr bwMode="auto">
              <a:xfrm>
                <a:off x="3549179" y="4783117"/>
                <a:ext cx="1246186" cy="708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2000">
                    <a:solidFill>
                      <a:schemeClr val="bg2"/>
                    </a:solidFill>
                    <a:latin typeface="+mn-lt"/>
                    <a:ea typeface="+mn-ea"/>
                    <a:cs typeface="+mn-ea"/>
                    <a:sym typeface="+mn-lt"/>
                  </a:rPr>
                  <a:t>全面</a:t>
                </a:r>
                <a:endParaRPr lang="en-US" altLang="zh-CN" sz="2000">
                  <a:solidFill>
                    <a:schemeClr val="bg2"/>
                  </a:solidFill>
                  <a:latin typeface="+mn-lt"/>
                  <a:ea typeface="+mn-ea"/>
                  <a:cs typeface="+mn-ea"/>
                  <a:sym typeface="+mn-lt"/>
                </a:endParaRPr>
              </a:p>
              <a:p>
                <a:pPr algn="ctr">
                  <a:defRPr/>
                </a:pPr>
                <a:r>
                  <a:rPr lang="zh-CN" altLang="en-US" sz="2000" b="1">
                    <a:solidFill>
                      <a:schemeClr val="bg2"/>
                    </a:solidFill>
                    <a:latin typeface="+mn-lt"/>
                    <a:ea typeface="+mn-ea"/>
                    <a:cs typeface="+mn-ea"/>
                    <a:sym typeface="+mn-lt"/>
                  </a:rPr>
                  <a:t>从严治党</a:t>
                </a:r>
                <a:endParaRPr lang="zh-CN" altLang="en-US" sz="2000" b="1">
                  <a:solidFill>
                    <a:schemeClr val="bg2"/>
                  </a:solidFill>
                  <a:latin typeface="+mn-lt"/>
                  <a:ea typeface="+mn-ea"/>
                  <a:cs typeface="+mn-ea"/>
                  <a:sym typeface="+mn-lt"/>
                </a:endParaRPr>
              </a:p>
            </p:txBody>
          </p:sp>
        </p:grpSp>
        <p:sp>
          <p:nvSpPr>
            <p:cNvPr id="16408" name="矩形 96"/>
            <p:cNvSpPr>
              <a:spLocks noChangeArrowheads="1"/>
            </p:cNvSpPr>
            <p:nvPr/>
          </p:nvSpPr>
          <p:spPr bwMode="auto">
            <a:xfrm rot="20565064">
              <a:off x="4926013" y="4370388"/>
              <a:ext cx="15700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a:solidFill>
                    <a:schemeClr val="bg1"/>
                  </a:solidFill>
                  <a:latin typeface="+mn-lt"/>
                  <a:ea typeface="+mn-ea"/>
                  <a:cs typeface="+mn-ea"/>
                  <a:sym typeface="+mn-lt"/>
                </a:rPr>
                <a:t>提供</a:t>
              </a:r>
              <a:r>
                <a:rPr lang="zh-CN" altLang="en-US" b="1">
                  <a:latin typeface="+mn-lt"/>
                  <a:ea typeface="+mn-ea"/>
                  <a:cs typeface="+mn-ea"/>
                  <a:sym typeface="+mn-lt"/>
                </a:rPr>
                <a:t>根本保证</a:t>
              </a:r>
              <a:endParaRPr lang="zh-CN" altLang="en-US" b="1">
                <a:latin typeface="+mn-lt"/>
                <a:ea typeface="+mn-ea"/>
                <a:cs typeface="+mn-ea"/>
                <a:sym typeface="+mn-lt"/>
              </a:endParaRPr>
            </a:p>
          </p:txBody>
        </p:sp>
      </p:grpSp>
      <p:sp>
        <p:nvSpPr>
          <p:cNvPr id="16409" name="矩形 4"/>
          <p:cNvSpPr>
            <a:spLocks noChangeArrowheads="1"/>
          </p:cNvSpPr>
          <p:nvPr/>
        </p:nvSpPr>
        <p:spPr bwMode="auto">
          <a:xfrm>
            <a:off x="9155113" y="3051175"/>
            <a:ext cx="24606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dirty="0">
                <a:solidFill>
                  <a:schemeClr val="accent1"/>
                </a:solidFill>
                <a:latin typeface="+mn-lt"/>
                <a:ea typeface="+mn-ea"/>
                <a:cs typeface="+mn-ea"/>
                <a:sym typeface="+mn-lt"/>
              </a:rPr>
              <a:t>是我们党确定的第一个百年奋斗目标，也是实现中华民族伟大复兴的关键一步。</a:t>
            </a:r>
            <a:endParaRPr lang="zh-CN" altLang="en-US" dirty="0">
              <a:solidFill>
                <a:schemeClr val="accent1"/>
              </a:solidFill>
              <a:latin typeface="+mn-lt"/>
              <a:ea typeface="+mn-ea"/>
              <a:cs typeface="+mn-ea"/>
              <a:sym typeface="+mn-lt"/>
            </a:endParaRPr>
          </a:p>
        </p:txBody>
      </p:sp>
      <p:sp>
        <p:nvSpPr>
          <p:cNvPr id="16410" name="矩形 6"/>
          <p:cNvSpPr>
            <a:spLocks noChangeArrowheads="1"/>
          </p:cNvSpPr>
          <p:nvPr/>
        </p:nvSpPr>
        <p:spPr bwMode="auto">
          <a:xfrm>
            <a:off x="7000875" y="4887913"/>
            <a:ext cx="2198688"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dirty="0">
                <a:solidFill>
                  <a:schemeClr val="accent1"/>
                </a:solidFill>
                <a:latin typeface="+mn-lt"/>
                <a:ea typeface="+mn-ea"/>
                <a:cs typeface="+mn-ea"/>
                <a:sym typeface="+mn-lt"/>
              </a:rPr>
              <a:t>在“四个全面” 中</a:t>
            </a:r>
            <a:endParaRPr lang="en-US" altLang="zh-CN" dirty="0">
              <a:solidFill>
                <a:schemeClr val="accent1"/>
              </a:solidFill>
              <a:latin typeface="+mn-lt"/>
              <a:ea typeface="+mn-ea"/>
              <a:cs typeface="+mn-ea"/>
              <a:sym typeface="+mn-lt"/>
            </a:endParaRPr>
          </a:p>
          <a:p>
            <a:pPr algn="ctr">
              <a:defRPr/>
            </a:pPr>
            <a:r>
              <a:rPr lang="zh-CN" altLang="en-US" sz="2400" b="1" dirty="0">
                <a:latin typeface="+mn-lt"/>
                <a:ea typeface="+mn-ea"/>
                <a:cs typeface="+mn-ea"/>
                <a:sym typeface="+mn-lt"/>
              </a:rPr>
              <a:t>居于引领地位</a:t>
            </a:r>
            <a:endParaRPr lang="zh-CN" altLang="en-US" b="1"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2" presetClass="entr" presetSubtype="8"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 presetClass="entr" presetSubtype="8"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0-#ppt_w/2"/>
                                          </p:val>
                                        </p:tav>
                                        <p:tav tm="100000">
                                          <p:val>
                                            <p:strVal val="#ppt_x"/>
                                          </p:val>
                                        </p:tav>
                                      </p:tavLst>
                                    </p:anim>
                                    <p:anim calcmode="lin" valueType="num">
                                      <p:cBhvr additive="base">
                                        <p:cTn id="25" dur="500" fill="hold"/>
                                        <p:tgtEl>
                                          <p:spTgt spid="6"/>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 presetClass="entr" presetSubtype="4" fill="hold" grpId="0" nodeType="afterEffect">
                                  <p:stCondLst>
                                    <p:cond delay="0"/>
                                  </p:stCondLst>
                                  <p:childTnLst>
                                    <p:set>
                                      <p:cBhvr>
                                        <p:cTn id="28" dur="1" fill="hold">
                                          <p:stCondLst>
                                            <p:cond delay="0"/>
                                          </p:stCondLst>
                                        </p:cTn>
                                        <p:tgtEl>
                                          <p:spTgt spid="16409"/>
                                        </p:tgtEl>
                                        <p:attrNameLst>
                                          <p:attrName>style.visibility</p:attrName>
                                        </p:attrNameLst>
                                      </p:cBhvr>
                                      <p:to>
                                        <p:strVal val="visible"/>
                                      </p:to>
                                    </p:set>
                                    <p:anim calcmode="lin" valueType="num">
                                      <p:cBhvr additive="base">
                                        <p:cTn id="29" dur="500" fill="hold"/>
                                        <p:tgtEl>
                                          <p:spTgt spid="16409"/>
                                        </p:tgtEl>
                                        <p:attrNameLst>
                                          <p:attrName>ppt_x</p:attrName>
                                        </p:attrNameLst>
                                      </p:cBhvr>
                                      <p:tavLst>
                                        <p:tav tm="0">
                                          <p:val>
                                            <p:strVal val="#ppt_x"/>
                                          </p:val>
                                        </p:tav>
                                        <p:tav tm="100000">
                                          <p:val>
                                            <p:strVal val="#ppt_x"/>
                                          </p:val>
                                        </p:tav>
                                      </p:tavLst>
                                    </p:anim>
                                    <p:anim calcmode="lin" valueType="num">
                                      <p:cBhvr additive="base">
                                        <p:cTn id="30" dur="500" fill="hold"/>
                                        <p:tgtEl>
                                          <p:spTgt spid="16409"/>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 presetClass="entr" presetSubtype="4" fill="hold" grpId="0" nodeType="afterEffect">
                                  <p:stCondLst>
                                    <p:cond delay="0"/>
                                  </p:stCondLst>
                                  <p:childTnLst>
                                    <p:set>
                                      <p:cBhvr>
                                        <p:cTn id="33" dur="1" fill="hold">
                                          <p:stCondLst>
                                            <p:cond delay="0"/>
                                          </p:stCondLst>
                                        </p:cTn>
                                        <p:tgtEl>
                                          <p:spTgt spid="16410"/>
                                        </p:tgtEl>
                                        <p:attrNameLst>
                                          <p:attrName>style.visibility</p:attrName>
                                        </p:attrNameLst>
                                      </p:cBhvr>
                                      <p:to>
                                        <p:strVal val="visible"/>
                                      </p:to>
                                    </p:set>
                                    <p:anim calcmode="lin" valueType="num">
                                      <p:cBhvr additive="base">
                                        <p:cTn id="34" dur="500" fill="hold"/>
                                        <p:tgtEl>
                                          <p:spTgt spid="16410"/>
                                        </p:tgtEl>
                                        <p:attrNameLst>
                                          <p:attrName>ppt_x</p:attrName>
                                        </p:attrNameLst>
                                      </p:cBhvr>
                                      <p:tavLst>
                                        <p:tav tm="0">
                                          <p:val>
                                            <p:strVal val="#ppt_x"/>
                                          </p:val>
                                        </p:tav>
                                        <p:tav tm="100000">
                                          <p:val>
                                            <p:strVal val="#ppt_x"/>
                                          </p:val>
                                        </p:tav>
                                      </p:tavLst>
                                    </p:anim>
                                    <p:anim calcmode="lin" valueType="num">
                                      <p:cBhvr additive="base">
                                        <p:cTn id="35" dur="500" fill="hold"/>
                                        <p:tgtEl>
                                          <p:spTgt spid="164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09" grpId="0"/>
      <p:bldP spid="164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Box 54"/>
          <p:cNvSpPr txBox="1">
            <a:spLocks noChangeArrowheads="1"/>
          </p:cNvSpPr>
          <p:nvPr/>
        </p:nvSpPr>
        <p:spPr bwMode="auto">
          <a:xfrm>
            <a:off x="947738" y="200025"/>
            <a:ext cx="6230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en-US" altLang="zh-CN" sz="2800" smtClean="0">
                <a:latin typeface="+mn-lt"/>
                <a:ea typeface="+mn-ea"/>
                <a:cs typeface="+mn-ea"/>
                <a:sym typeface="+mn-lt"/>
              </a:rPr>
              <a:t>1.2 </a:t>
            </a:r>
            <a:r>
              <a:rPr lang="zh-CN" altLang="en-US" sz="2800" smtClean="0">
                <a:latin typeface="+mn-lt"/>
                <a:ea typeface="+mn-ea"/>
                <a:cs typeface="+mn-ea"/>
                <a:sym typeface="+mn-lt"/>
              </a:rPr>
              <a:t>解读全面从严治党</a:t>
            </a:r>
            <a:endParaRPr lang="zh-CN" altLang="en-US" sz="2800" smtClean="0">
              <a:latin typeface="+mn-lt"/>
              <a:ea typeface="+mn-ea"/>
              <a:cs typeface="+mn-ea"/>
              <a:sym typeface="+mn-lt"/>
            </a:endParaRPr>
          </a:p>
        </p:txBody>
      </p:sp>
      <p:sp>
        <p:nvSpPr>
          <p:cNvPr id="18434" name="Line 8"/>
          <p:cNvSpPr>
            <a:spLocks noChangeShapeType="1"/>
          </p:cNvSpPr>
          <p:nvPr/>
        </p:nvSpPr>
        <p:spPr bwMode="auto">
          <a:xfrm>
            <a:off x="1033463" y="703263"/>
            <a:ext cx="9737725" cy="0"/>
          </a:xfrm>
          <a:prstGeom prst="line">
            <a:avLst/>
          </a:prstGeom>
          <a:noFill/>
          <a:ln w="12700">
            <a:solidFill>
              <a:schemeClr val="tx2"/>
            </a:solidFill>
            <a:prstDash val="dash"/>
            <a:miter lim="800000"/>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sp>
        <p:nvSpPr>
          <p:cNvPr id="18439" name="箭头: 五边形 18"/>
          <p:cNvSpPr>
            <a:spLocks noChangeArrowheads="1"/>
          </p:cNvSpPr>
          <p:nvPr/>
        </p:nvSpPr>
        <p:spPr bwMode="auto">
          <a:xfrm>
            <a:off x="3317875" y="1403350"/>
            <a:ext cx="8101013" cy="1498600"/>
          </a:xfrm>
          <a:prstGeom prst="homePlate">
            <a:avLst>
              <a:gd name="adj" fmla="val 50003"/>
            </a:avLst>
          </a:prstGeom>
          <a:solidFill>
            <a:schemeClr val="bg2"/>
          </a:solidFill>
          <a:ln w="9">
            <a:solidFill>
              <a:srgbClr val="BFBFBF"/>
            </a:solidFill>
            <a:miter lim="800000"/>
          </a:ln>
        </p:spPr>
        <p:txBody>
          <a:bodyPr/>
          <a:lstStyle/>
          <a:p>
            <a:pPr>
              <a:defRPr/>
            </a:pPr>
            <a:endParaRPr lang="zh-CN" altLang="en-US">
              <a:latin typeface="+mn-lt"/>
              <a:ea typeface="+mn-ea"/>
              <a:cs typeface="+mn-ea"/>
              <a:sym typeface="+mn-lt"/>
            </a:endParaRPr>
          </a:p>
        </p:txBody>
      </p:sp>
      <p:sp>
        <p:nvSpPr>
          <p:cNvPr id="18441" name="内容占位符 2"/>
          <p:cNvSpPr>
            <a:spLocks noGrp="1" noChangeArrowheads="1"/>
          </p:cNvSpPr>
          <p:nvPr>
            <p:ph idx="4294967295"/>
          </p:nvPr>
        </p:nvSpPr>
        <p:spPr>
          <a:xfrm>
            <a:off x="4432300" y="1946275"/>
            <a:ext cx="5932488" cy="831850"/>
          </a:xfrm>
        </p:spPr>
        <p:txBody>
          <a:bodyPr>
            <a:spAutoFit/>
          </a:bodyPr>
          <a:lstStyle/>
          <a:p>
            <a:pPr marL="0" indent="0" algn="just" eaLnBrk="1">
              <a:spcBef>
                <a:spcPct val="0"/>
              </a:spcBef>
              <a:buFontTx/>
              <a:buNone/>
              <a:defRPr/>
            </a:pPr>
            <a:r>
              <a:rPr lang="zh-CN" altLang="en-US" sz="1600" smtClean="0">
                <a:ea typeface="+mn-ea"/>
                <a:cs typeface="+mn-ea"/>
                <a:sym typeface="+mn-lt"/>
              </a:rPr>
              <a:t>十八大以来，全党分别开展了</a:t>
            </a:r>
            <a:r>
              <a:rPr lang="en-US" altLang="zh-CN" sz="1600" smtClean="0">
                <a:ea typeface="+mn-ea"/>
                <a:cs typeface="+mn-ea"/>
                <a:sym typeface="+mn-lt"/>
              </a:rPr>
              <a:t>”</a:t>
            </a:r>
            <a:r>
              <a:rPr lang="zh-CN" altLang="en-US" sz="1600" smtClean="0">
                <a:ea typeface="+mn-ea"/>
                <a:cs typeface="+mn-ea"/>
                <a:sym typeface="+mn-lt"/>
              </a:rPr>
              <a:t>党的群众路线</a:t>
            </a:r>
            <a:r>
              <a:rPr lang="en-US" altLang="zh-CN" sz="1600" smtClean="0">
                <a:ea typeface="+mn-ea"/>
                <a:cs typeface="+mn-ea"/>
                <a:sym typeface="+mn-lt"/>
              </a:rPr>
              <a:t>”</a:t>
            </a:r>
            <a:r>
              <a:rPr lang="zh-CN" altLang="en-US" sz="1600" smtClean="0">
                <a:ea typeface="+mn-ea"/>
                <a:cs typeface="+mn-ea"/>
                <a:sym typeface="+mn-lt"/>
              </a:rPr>
              <a:t> 、“三严三实“、” 两学一做“教育活动。学习教育活动常态化，全面化，解决了很多问题，取得了显著成效。</a:t>
            </a:r>
            <a:endParaRPr lang="zh-CN" altLang="en-US" sz="1600" smtClean="0">
              <a:ea typeface="+mn-ea"/>
              <a:cs typeface="+mn-ea"/>
              <a:sym typeface="+mn-lt"/>
            </a:endParaRPr>
          </a:p>
        </p:txBody>
      </p:sp>
      <p:sp>
        <p:nvSpPr>
          <p:cNvPr id="18443" name="矩形 10"/>
          <p:cNvSpPr>
            <a:spLocks noChangeArrowheads="1"/>
          </p:cNvSpPr>
          <p:nvPr/>
        </p:nvSpPr>
        <p:spPr bwMode="auto">
          <a:xfrm>
            <a:off x="4344988" y="1555750"/>
            <a:ext cx="4340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b="1">
                <a:solidFill>
                  <a:schemeClr val="accent2"/>
                </a:solidFill>
                <a:latin typeface="+mn-lt"/>
                <a:ea typeface="+mn-ea"/>
                <a:cs typeface="+mn-ea"/>
                <a:sym typeface="+mn-lt"/>
              </a:rPr>
              <a:t>以教育活动为抓手，全面落实治党部署。</a:t>
            </a:r>
            <a:endParaRPr lang="zh-CN" altLang="en-US" b="1">
              <a:solidFill>
                <a:schemeClr val="accent2"/>
              </a:solidFill>
              <a:latin typeface="+mn-lt"/>
              <a:ea typeface="+mn-ea"/>
              <a:cs typeface="+mn-ea"/>
              <a:sym typeface="+mn-lt"/>
            </a:endParaRPr>
          </a:p>
        </p:txBody>
      </p:sp>
      <p:grpSp>
        <p:nvGrpSpPr>
          <p:cNvPr id="6" name="组合 5"/>
          <p:cNvGrpSpPr/>
          <p:nvPr/>
        </p:nvGrpSpPr>
        <p:grpSpPr bwMode="auto">
          <a:xfrm>
            <a:off x="3309938" y="3000375"/>
            <a:ext cx="8101012" cy="1500188"/>
            <a:chOff x="3309938" y="3000375"/>
            <a:chExt cx="8101012" cy="1500188"/>
          </a:xfrm>
        </p:grpSpPr>
        <p:sp>
          <p:nvSpPr>
            <p:cNvPr id="18437" name="箭头: 五边形 16"/>
            <p:cNvSpPr>
              <a:spLocks noChangeArrowheads="1"/>
            </p:cNvSpPr>
            <p:nvPr/>
          </p:nvSpPr>
          <p:spPr bwMode="auto">
            <a:xfrm>
              <a:off x="3309938" y="3000375"/>
              <a:ext cx="8101012" cy="1500188"/>
            </a:xfrm>
            <a:prstGeom prst="homePlate">
              <a:avLst>
                <a:gd name="adj" fmla="val 49950"/>
              </a:avLst>
            </a:prstGeom>
            <a:solidFill>
              <a:schemeClr val="bg2"/>
            </a:solidFill>
            <a:ln w="9">
              <a:solidFill>
                <a:srgbClr val="BFBFBF"/>
              </a:solidFill>
              <a:miter lim="800000"/>
            </a:ln>
          </p:spPr>
          <p:txBody>
            <a:bodyPr/>
            <a:lstStyle/>
            <a:p>
              <a:pPr>
                <a:defRPr/>
              </a:pPr>
              <a:endParaRPr lang="zh-CN" altLang="en-US">
                <a:latin typeface="+mn-lt"/>
                <a:ea typeface="+mn-ea"/>
                <a:cs typeface="+mn-ea"/>
                <a:sym typeface="+mn-lt"/>
              </a:endParaRPr>
            </a:p>
          </p:txBody>
        </p:sp>
        <p:sp>
          <p:nvSpPr>
            <p:cNvPr id="18440" name="内容占位符 2"/>
            <p:cNvSpPr txBox="1">
              <a:spLocks noChangeArrowheads="1"/>
            </p:cNvSpPr>
            <p:nvPr/>
          </p:nvSpPr>
          <p:spPr bwMode="auto">
            <a:xfrm>
              <a:off x="4432300" y="3559175"/>
              <a:ext cx="59324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a:defRPr/>
              </a:pPr>
              <a:r>
                <a:rPr lang="zh-CN" altLang="en-US" sz="1600" smtClean="0">
                  <a:solidFill>
                    <a:schemeClr val="accent1"/>
                  </a:solidFill>
                  <a:latin typeface="+mn-lt"/>
                  <a:ea typeface="+mn-ea"/>
                  <a:cs typeface="+mn-ea"/>
                  <a:sym typeface="+mn-lt"/>
                </a:rPr>
                <a:t>十八大以后，中央制定“八项规定”作为突破口狠抓作风建设，制定了改进作风、密切联系群众的很多制度规定。党风政风为之一新，社会风气有了显著改善。</a:t>
              </a:r>
              <a:endParaRPr lang="en-US" altLang="zh-CN" sz="1600" smtClean="0">
                <a:solidFill>
                  <a:schemeClr val="accent1"/>
                </a:solidFill>
                <a:latin typeface="+mn-lt"/>
                <a:ea typeface="+mn-ea"/>
                <a:cs typeface="+mn-ea"/>
                <a:sym typeface="+mn-lt"/>
              </a:endParaRPr>
            </a:p>
          </p:txBody>
        </p:sp>
        <p:sp>
          <p:nvSpPr>
            <p:cNvPr id="18444" name="矩形 11"/>
            <p:cNvSpPr>
              <a:spLocks noChangeArrowheads="1"/>
            </p:cNvSpPr>
            <p:nvPr/>
          </p:nvSpPr>
          <p:spPr bwMode="auto">
            <a:xfrm>
              <a:off x="4432300" y="3189288"/>
              <a:ext cx="61864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b="1" dirty="0">
                  <a:solidFill>
                    <a:schemeClr val="accent2"/>
                  </a:solidFill>
                  <a:latin typeface="+mn-lt"/>
                  <a:ea typeface="+mn-ea"/>
                  <a:cs typeface="+mn-ea"/>
                  <a:sym typeface="+mn-lt"/>
                </a:rPr>
                <a:t>以作风建设为引领，全面带动党风政风，社会风气的净化。</a:t>
              </a:r>
              <a:endParaRPr lang="zh-CN" altLang="en-US" b="1" dirty="0">
                <a:solidFill>
                  <a:schemeClr val="accent2"/>
                </a:solidFill>
                <a:latin typeface="+mn-lt"/>
                <a:ea typeface="+mn-ea"/>
                <a:cs typeface="+mn-ea"/>
                <a:sym typeface="+mn-lt"/>
              </a:endParaRPr>
            </a:p>
          </p:txBody>
        </p:sp>
      </p:grpSp>
      <p:grpSp>
        <p:nvGrpSpPr>
          <p:cNvPr id="7" name="组合 6"/>
          <p:cNvGrpSpPr/>
          <p:nvPr/>
        </p:nvGrpSpPr>
        <p:grpSpPr bwMode="auto">
          <a:xfrm>
            <a:off x="3309938" y="4678363"/>
            <a:ext cx="8101012" cy="1498600"/>
            <a:chOff x="3309938" y="4678363"/>
            <a:chExt cx="8101012" cy="1498600"/>
          </a:xfrm>
        </p:grpSpPr>
        <p:sp>
          <p:nvSpPr>
            <p:cNvPr id="18438" name="箭头: 五边形 17"/>
            <p:cNvSpPr>
              <a:spLocks noChangeArrowheads="1"/>
            </p:cNvSpPr>
            <p:nvPr/>
          </p:nvSpPr>
          <p:spPr bwMode="auto">
            <a:xfrm>
              <a:off x="3309938" y="4678363"/>
              <a:ext cx="8101012" cy="1498600"/>
            </a:xfrm>
            <a:prstGeom prst="homePlate">
              <a:avLst>
                <a:gd name="adj" fmla="val 50003"/>
              </a:avLst>
            </a:prstGeom>
            <a:solidFill>
              <a:schemeClr val="bg2"/>
            </a:solidFill>
            <a:ln w="9">
              <a:solidFill>
                <a:srgbClr val="BFBFBF"/>
              </a:solidFill>
              <a:miter lim="800000"/>
            </a:ln>
          </p:spPr>
          <p:txBody>
            <a:bodyPr/>
            <a:lstStyle/>
            <a:p>
              <a:pPr>
                <a:defRPr/>
              </a:pPr>
              <a:endParaRPr lang="zh-CN" altLang="en-US">
                <a:latin typeface="+mn-lt"/>
                <a:ea typeface="+mn-ea"/>
                <a:cs typeface="+mn-ea"/>
                <a:sym typeface="+mn-lt"/>
              </a:endParaRPr>
            </a:p>
          </p:txBody>
        </p:sp>
        <p:sp>
          <p:nvSpPr>
            <p:cNvPr id="18442" name="内容占位符 2"/>
            <p:cNvSpPr txBox="1">
              <a:spLocks noChangeArrowheads="1"/>
            </p:cNvSpPr>
            <p:nvPr/>
          </p:nvSpPr>
          <p:spPr bwMode="auto">
            <a:xfrm>
              <a:off x="4449763" y="5210175"/>
              <a:ext cx="59150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a:defRPr/>
              </a:pPr>
              <a:r>
                <a:rPr lang="zh-CN" altLang="en-US" sz="1600" smtClean="0">
                  <a:solidFill>
                    <a:schemeClr val="accent1"/>
                  </a:solidFill>
                  <a:latin typeface="+mn-lt"/>
                  <a:ea typeface="+mn-ea"/>
                  <a:cs typeface="+mn-ea"/>
                  <a:sym typeface="+mn-lt"/>
                </a:rPr>
                <a:t>习近平总书记强调，不论什么人，不论其职务多高，只要触犯了党纪国法，都要受到严肃追究和严厉惩处，决不是一句空话。从严治党，惩治这一手决不能放松。 </a:t>
              </a:r>
              <a:endParaRPr lang="zh-CN" altLang="en-US" sz="1600" smtClean="0">
                <a:solidFill>
                  <a:schemeClr val="accent1"/>
                </a:solidFill>
                <a:latin typeface="+mn-lt"/>
                <a:ea typeface="+mn-ea"/>
                <a:cs typeface="+mn-ea"/>
                <a:sym typeface="+mn-lt"/>
              </a:endParaRPr>
            </a:p>
          </p:txBody>
        </p:sp>
        <p:sp>
          <p:nvSpPr>
            <p:cNvPr id="18445" name="矩形 12"/>
            <p:cNvSpPr>
              <a:spLocks noChangeArrowheads="1"/>
            </p:cNvSpPr>
            <p:nvPr/>
          </p:nvSpPr>
          <p:spPr bwMode="auto">
            <a:xfrm>
              <a:off x="4449763" y="4841875"/>
              <a:ext cx="50323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b="1" dirty="0">
                  <a:solidFill>
                    <a:schemeClr val="accent2"/>
                  </a:solidFill>
                  <a:latin typeface="+mn-lt"/>
                  <a:ea typeface="+mn-ea"/>
                  <a:cs typeface="+mn-ea"/>
                  <a:sym typeface="+mn-lt"/>
                </a:rPr>
                <a:t>以惩治腐败为重点，全面展示从严治党的决心。</a:t>
              </a:r>
              <a:endParaRPr lang="zh-CN" altLang="en-US" b="1" dirty="0">
                <a:solidFill>
                  <a:schemeClr val="accent2"/>
                </a:solidFill>
                <a:latin typeface="+mn-lt"/>
                <a:ea typeface="+mn-ea"/>
                <a:cs typeface="+mn-ea"/>
                <a:sym typeface="+mn-lt"/>
              </a:endParaRPr>
            </a:p>
          </p:txBody>
        </p:sp>
      </p:grpSp>
      <p:sp>
        <p:nvSpPr>
          <p:cNvPr id="2" name="箭头: 五边形 1"/>
          <p:cNvSpPr/>
          <p:nvPr/>
        </p:nvSpPr>
        <p:spPr bwMode="auto">
          <a:xfrm>
            <a:off x="1273175" y="1304925"/>
            <a:ext cx="3078163" cy="4932363"/>
          </a:xfrm>
          <a:prstGeom prst="homePlate">
            <a:avLst>
              <a:gd name="adj" fmla="val 16545"/>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lIns="91428" tIns="45714" rIns="91428" bIns="45714"/>
          <a:lstStyle/>
          <a:p>
            <a:pPr eaLnBrk="1" hangingPunct="1">
              <a:defRPr/>
            </a:pPr>
            <a:endParaRPr lang="zh-CN" altLang="en-US" noProof="1">
              <a:latin typeface="+mn-lt"/>
              <a:ea typeface="+mn-ea"/>
              <a:cs typeface="+mn-ea"/>
              <a:sym typeface="+mn-lt"/>
            </a:endParaRPr>
          </a:p>
        </p:txBody>
      </p:sp>
      <p:grpSp>
        <p:nvGrpSpPr>
          <p:cNvPr id="5" name="组合 4"/>
          <p:cNvGrpSpPr/>
          <p:nvPr/>
        </p:nvGrpSpPr>
        <p:grpSpPr bwMode="auto">
          <a:xfrm>
            <a:off x="1528763" y="2782888"/>
            <a:ext cx="2236787" cy="2330450"/>
            <a:chOff x="1528763" y="2782888"/>
            <a:chExt cx="2236787" cy="2330450"/>
          </a:xfrm>
        </p:grpSpPr>
        <p:sp>
          <p:nvSpPr>
            <p:cNvPr id="8" name="文本框 7"/>
            <p:cNvSpPr txBox="1"/>
            <p:nvPr/>
          </p:nvSpPr>
          <p:spPr>
            <a:xfrm>
              <a:off x="1528763" y="2782888"/>
              <a:ext cx="2236787" cy="1323975"/>
            </a:xfrm>
            <a:prstGeom prst="rect">
              <a:avLst/>
            </a:prstGeom>
            <a:noFill/>
          </p:spPr>
          <p:txBody>
            <a:bodyPr wrap="none">
              <a:spAutoFit/>
            </a:bodyPr>
            <a:lstStyle/>
            <a:p>
              <a:pPr>
                <a:defRPr/>
              </a:pPr>
              <a:r>
                <a:rPr lang="zh-CN" altLang="en-US" sz="8000" b="1" noProof="1">
                  <a:solidFill>
                    <a:schemeClr val="accent3"/>
                  </a:solidFill>
                  <a:latin typeface="+mn-lt"/>
                  <a:ea typeface="+mn-ea"/>
                  <a:cs typeface="+mn-ea"/>
                  <a:sym typeface="+mn-lt"/>
                </a:rPr>
                <a:t>全面</a:t>
              </a:r>
              <a:endParaRPr lang="zh-CN" altLang="en-US" sz="8000" b="1" noProof="1">
                <a:solidFill>
                  <a:schemeClr val="accent3"/>
                </a:solidFill>
                <a:latin typeface="+mn-lt"/>
                <a:ea typeface="+mn-ea"/>
                <a:cs typeface="+mn-ea"/>
                <a:sym typeface="+mn-lt"/>
              </a:endParaRPr>
            </a:p>
          </p:txBody>
        </p:sp>
        <p:sp>
          <p:nvSpPr>
            <p:cNvPr id="4" name="矩形 3"/>
            <p:cNvSpPr>
              <a:spLocks noChangeArrowheads="1"/>
            </p:cNvSpPr>
            <p:nvPr/>
          </p:nvSpPr>
          <p:spPr bwMode="auto">
            <a:xfrm>
              <a:off x="1714500" y="4056063"/>
              <a:ext cx="18573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Wingdings" panose="05000000000000000000" pitchFamily="2" charset="2"/>
                <a:buChar char="l"/>
                <a:defRPr/>
              </a:pPr>
              <a:r>
                <a:rPr lang="zh-CN" altLang="en-US" smtClean="0">
                  <a:solidFill>
                    <a:srgbClr val="FFFFFF"/>
                  </a:solidFill>
                  <a:latin typeface="+mn-lt"/>
                  <a:ea typeface="+mn-ea"/>
                  <a:cs typeface="+mn-ea"/>
                  <a:sym typeface="+mn-lt"/>
                </a:rPr>
                <a:t>全面落实部署</a:t>
              </a:r>
              <a:endParaRPr lang="zh-CN" altLang="en-US" smtClean="0">
                <a:solidFill>
                  <a:srgbClr val="FFFFFF"/>
                </a:solidFill>
                <a:latin typeface="+mn-lt"/>
                <a:ea typeface="+mn-ea"/>
                <a:cs typeface="+mn-ea"/>
                <a:sym typeface="+mn-lt"/>
              </a:endParaRPr>
            </a:p>
          </p:txBody>
        </p:sp>
        <p:sp>
          <p:nvSpPr>
            <p:cNvPr id="32" name="矩形 31"/>
            <p:cNvSpPr>
              <a:spLocks noChangeArrowheads="1"/>
            </p:cNvSpPr>
            <p:nvPr/>
          </p:nvSpPr>
          <p:spPr bwMode="auto">
            <a:xfrm>
              <a:off x="1714500" y="4406900"/>
              <a:ext cx="18573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Wingdings" panose="05000000000000000000" pitchFamily="2" charset="2"/>
                <a:buChar char="l"/>
                <a:defRPr/>
              </a:pPr>
              <a:r>
                <a:rPr lang="zh-CN" altLang="en-US" smtClean="0">
                  <a:solidFill>
                    <a:srgbClr val="FFFFFF"/>
                  </a:solidFill>
                  <a:latin typeface="+mn-lt"/>
                  <a:ea typeface="+mn-ea"/>
                  <a:cs typeface="+mn-ea"/>
                  <a:sym typeface="+mn-lt"/>
                </a:rPr>
                <a:t>全面带动风气</a:t>
              </a:r>
              <a:endParaRPr lang="zh-CN" altLang="en-US" smtClean="0">
                <a:solidFill>
                  <a:srgbClr val="FFFFFF"/>
                </a:solidFill>
                <a:latin typeface="+mn-lt"/>
                <a:ea typeface="+mn-ea"/>
                <a:cs typeface="+mn-ea"/>
                <a:sym typeface="+mn-lt"/>
              </a:endParaRPr>
            </a:p>
          </p:txBody>
        </p:sp>
        <p:sp>
          <p:nvSpPr>
            <p:cNvPr id="33" name="矩形 32"/>
            <p:cNvSpPr>
              <a:spLocks noChangeArrowheads="1"/>
            </p:cNvSpPr>
            <p:nvPr/>
          </p:nvSpPr>
          <p:spPr bwMode="auto">
            <a:xfrm>
              <a:off x="1714500" y="4743450"/>
              <a:ext cx="1857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Wingdings" panose="05000000000000000000" pitchFamily="2" charset="2"/>
                <a:buChar char="l"/>
                <a:defRPr/>
              </a:pPr>
              <a:r>
                <a:rPr lang="zh-CN" altLang="en-US" smtClean="0">
                  <a:solidFill>
                    <a:srgbClr val="FFFFFF"/>
                  </a:solidFill>
                  <a:latin typeface="+mn-lt"/>
                  <a:ea typeface="+mn-ea"/>
                  <a:cs typeface="+mn-ea"/>
                  <a:sym typeface="+mn-lt"/>
                </a:rPr>
                <a:t>全面展示决心</a:t>
              </a:r>
              <a:endParaRPr lang="zh-CN" altLang="en-US" smtClean="0">
                <a:solidFill>
                  <a:srgbClr val="FFFFFF"/>
                </a:solidFill>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18443"/>
                                        </p:tgtEl>
                                        <p:attrNameLst>
                                          <p:attrName>style.visibility</p:attrName>
                                        </p:attrNameLst>
                                      </p:cBhvr>
                                      <p:to>
                                        <p:strVal val="visible"/>
                                      </p:to>
                                    </p:set>
                                    <p:anim calcmode="lin" valueType="num">
                                      <p:cBhvr additive="base">
                                        <p:cTn id="18" dur="500" fill="hold"/>
                                        <p:tgtEl>
                                          <p:spTgt spid="18443"/>
                                        </p:tgtEl>
                                        <p:attrNameLst>
                                          <p:attrName>ppt_x</p:attrName>
                                        </p:attrNameLst>
                                      </p:cBhvr>
                                      <p:tavLst>
                                        <p:tav tm="0">
                                          <p:val>
                                            <p:strVal val="0-#ppt_w/2"/>
                                          </p:val>
                                        </p:tav>
                                        <p:tav tm="100000">
                                          <p:val>
                                            <p:strVal val="#ppt_x"/>
                                          </p:val>
                                        </p:tav>
                                      </p:tavLst>
                                    </p:anim>
                                    <p:anim calcmode="lin" valueType="num">
                                      <p:cBhvr additive="base">
                                        <p:cTn id="19" dur="500" fill="hold"/>
                                        <p:tgtEl>
                                          <p:spTgt spid="18443"/>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grpId="0" nodeType="afterEffect">
                                  <p:stCondLst>
                                    <p:cond delay="0"/>
                                  </p:stCondLst>
                                  <p:childTnLst>
                                    <p:set>
                                      <p:cBhvr>
                                        <p:cTn id="22" dur="1" fill="hold">
                                          <p:stCondLst>
                                            <p:cond delay="0"/>
                                          </p:stCondLst>
                                        </p:cTn>
                                        <p:tgtEl>
                                          <p:spTgt spid="18441">
                                            <p:txEl>
                                              <p:pRg st="0" end="0"/>
                                            </p:txEl>
                                          </p:spTgt>
                                        </p:tgtEl>
                                        <p:attrNameLst>
                                          <p:attrName>style.visibility</p:attrName>
                                        </p:attrNameLst>
                                      </p:cBhvr>
                                      <p:to>
                                        <p:strVal val="visible"/>
                                      </p:to>
                                    </p:set>
                                    <p:anim calcmode="lin" valueType="num">
                                      <p:cBhvr additive="base">
                                        <p:cTn id="23" dur="500" fill="hold"/>
                                        <p:tgtEl>
                                          <p:spTgt spid="18441">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8441">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8" fill="hold" grpId="0" nodeType="afterEffect">
                                  <p:stCondLst>
                                    <p:cond delay="0"/>
                                  </p:stCondLst>
                                  <p:childTnLst>
                                    <p:set>
                                      <p:cBhvr>
                                        <p:cTn id="27" dur="1" fill="hold">
                                          <p:stCondLst>
                                            <p:cond delay="0"/>
                                          </p:stCondLst>
                                        </p:cTn>
                                        <p:tgtEl>
                                          <p:spTgt spid="18439"/>
                                        </p:tgtEl>
                                        <p:attrNameLst>
                                          <p:attrName>style.visibility</p:attrName>
                                        </p:attrNameLst>
                                      </p:cBhvr>
                                      <p:to>
                                        <p:strVal val="visible"/>
                                      </p:to>
                                    </p:set>
                                    <p:anim calcmode="lin" valueType="num">
                                      <p:cBhvr additive="base">
                                        <p:cTn id="28" dur="500" fill="hold"/>
                                        <p:tgtEl>
                                          <p:spTgt spid="18439"/>
                                        </p:tgtEl>
                                        <p:attrNameLst>
                                          <p:attrName>ppt_x</p:attrName>
                                        </p:attrNameLst>
                                      </p:cBhvr>
                                      <p:tavLst>
                                        <p:tav tm="0">
                                          <p:val>
                                            <p:strVal val="0-#ppt_w/2"/>
                                          </p:val>
                                        </p:tav>
                                        <p:tav tm="100000">
                                          <p:val>
                                            <p:strVal val="#ppt_x"/>
                                          </p:val>
                                        </p:tav>
                                      </p:tavLst>
                                    </p:anim>
                                    <p:anim calcmode="lin" valueType="num">
                                      <p:cBhvr additive="base">
                                        <p:cTn id="29" dur="500" fill="hold"/>
                                        <p:tgtEl>
                                          <p:spTgt spid="18439"/>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8"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0-#ppt_w/2"/>
                                          </p:val>
                                        </p:tav>
                                        <p:tav tm="100000">
                                          <p:val>
                                            <p:strVal val="#ppt_x"/>
                                          </p:val>
                                        </p:tav>
                                      </p:tavLst>
                                    </p:anim>
                                    <p:anim calcmode="lin" valueType="num">
                                      <p:cBhvr additive="base">
                                        <p:cTn id="34" dur="500" fill="hold"/>
                                        <p:tgtEl>
                                          <p:spTgt spid="6"/>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 presetClass="entr" presetSubtype="8"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0-#ppt_w/2"/>
                                          </p:val>
                                        </p:tav>
                                        <p:tav tm="100000">
                                          <p:val>
                                            <p:strVal val="#ppt_x"/>
                                          </p:val>
                                        </p:tav>
                                      </p:tavLst>
                                    </p:anim>
                                    <p:anim calcmode="lin" valueType="num">
                                      <p:cBhvr additive="base">
                                        <p:cTn id="39"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9" grpId="0" animBg="1"/>
      <p:bldP spid="18441" grpId="0" build="p"/>
      <p:bldP spid="18443" grpId="0"/>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Box 54"/>
          <p:cNvSpPr txBox="1">
            <a:spLocks noChangeArrowheads="1"/>
          </p:cNvSpPr>
          <p:nvPr/>
        </p:nvSpPr>
        <p:spPr bwMode="auto">
          <a:xfrm>
            <a:off x="947738" y="200025"/>
            <a:ext cx="6230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en-US" altLang="zh-CN" sz="2800" smtClean="0">
                <a:latin typeface="+mn-lt"/>
                <a:ea typeface="+mn-ea"/>
                <a:cs typeface="+mn-ea"/>
                <a:sym typeface="+mn-lt"/>
              </a:rPr>
              <a:t>1.2 </a:t>
            </a:r>
            <a:r>
              <a:rPr lang="zh-CN" altLang="en-US" sz="2800" smtClean="0">
                <a:latin typeface="+mn-lt"/>
                <a:ea typeface="+mn-ea"/>
                <a:cs typeface="+mn-ea"/>
                <a:sym typeface="+mn-lt"/>
              </a:rPr>
              <a:t>解读全面从严治党</a:t>
            </a:r>
            <a:endParaRPr lang="zh-CN" altLang="en-US" sz="2800" smtClean="0">
              <a:latin typeface="+mn-lt"/>
              <a:ea typeface="+mn-ea"/>
              <a:cs typeface="+mn-ea"/>
              <a:sym typeface="+mn-lt"/>
            </a:endParaRPr>
          </a:p>
        </p:txBody>
      </p:sp>
      <p:sp>
        <p:nvSpPr>
          <p:cNvPr id="20482" name="Line 8"/>
          <p:cNvSpPr>
            <a:spLocks noChangeShapeType="1"/>
          </p:cNvSpPr>
          <p:nvPr/>
        </p:nvSpPr>
        <p:spPr bwMode="auto">
          <a:xfrm>
            <a:off x="1033463" y="703263"/>
            <a:ext cx="9737725" cy="0"/>
          </a:xfrm>
          <a:prstGeom prst="line">
            <a:avLst/>
          </a:prstGeom>
          <a:noFill/>
          <a:ln w="12700">
            <a:solidFill>
              <a:schemeClr val="tx2"/>
            </a:solidFill>
            <a:prstDash val="dash"/>
            <a:miter lim="800000"/>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sp>
        <p:nvSpPr>
          <p:cNvPr id="20485" name="内容占位符 2"/>
          <p:cNvSpPr>
            <a:spLocks noGrp="1" noChangeArrowheads="1"/>
          </p:cNvSpPr>
          <p:nvPr>
            <p:ph idx="4294967295"/>
          </p:nvPr>
        </p:nvSpPr>
        <p:spPr>
          <a:xfrm>
            <a:off x="4827588" y="1697038"/>
            <a:ext cx="6303962" cy="708025"/>
          </a:xfrm>
        </p:spPr>
        <p:txBody>
          <a:bodyPr>
            <a:spAutoFit/>
          </a:bodyPr>
          <a:lstStyle/>
          <a:p>
            <a:pPr marL="0" indent="0" algn="just" eaLnBrk="1">
              <a:spcBef>
                <a:spcPct val="0"/>
              </a:spcBef>
              <a:buFontTx/>
              <a:buNone/>
              <a:defRPr/>
            </a:pPr>
            <a:r>
              <a:rPr lang="zh-CN" altLang="en-US" dirty="0" smtClean="0">
                <a:ea typeface="+mn-ea"/>
                <a:cs typeface="+mn-ea"/>
                <a:sym typeface="+mn-lt"/>
              </a:rPr>
              <a:t>要求从严，措施从严，查处从严。坚持言必信、行必果，认认真真管，实实在在严。</a:t>
            </a:r>
            <a:endParaRPr lang="zh-CN" altLang="en-US" dirty="0" smtClean="0">
              <a:ea typeface="+mn-ea"/>
              <a:cs typeface="+mn-ea"/>
              <a:sym typeface="+mn-lt"/>
            </a:endParaRPr>
          </a:p>
        </p:txBody>
      </p:sp>
      <p:sp>
        <p:nvSpPr>
          <p:cNvPr id="18" name="Oval 7"/>
          <p:cNvSpPr>
            <a:spLocks noChangeArrowheads="1"/>
          </p:cNvSpPr>
          <p:nvPr/>
        </p:nvSpPr>
        <p:spPr bwMode="auto">
          <a:xfrm>
            <a:off x="4264025" y="1900238"/>
            <a:ext cx="463550" cy="461962"/>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lIns="91428" tIns="45714" rIns="91428" bIns="45714"/>
          <a:lstStyle/>
          <a:p>
            <a:pPr algn="ctr">
              <a:spcBef>
                <a:spcPct val="20000"/>
              </a:spcBef>
              <a:defRPr/>
            </a:pPr>
            <a:r>
              <a:rPr lang="en-US" altLang="zh-CN" sz="1600" noProof="1">
                <a:solidFill>
                  <a:schemeClr val="accent3"/>
                </a:solidFill>
                <a:latin typeface="+mn-lt"/>
                <a:ea typeface="+mn-ea"/>
                <a:cs typeface="+mn-ea"/>
                <a:sym typeface="+mn-lt"/>
              </a:rPr>
              <a:t>1</a:t>
            </a:r>
            <a:endParaRPr lang="zh-CN" altLang="en-US" sz="1600" noProof="1">
              <a:solidFill>
                <a:schemeClr val="accent3"/>
              </a:solidFill>
              <a:latin typeface="+mn-lt"/>
              <a:ea typeface="+mn-ea"/>
              <a:cs typeface="+mn-ea"/>
              <a:sym typeface="+mn-lt"/>
            </a:endParaRPr>
          </a:p>
        </p:txBody>
      </p:sp>
      <p:grpSp>
        <p:nvGrpSpPr>
          <p:cNvPr id="4" name="组合 3"/>
          <p:cNvGrpSpPr/>
          <p:nvPr/>
        </p:nvGrpSpPr>
        <p:grpSpPr bwMode="auto">
          <a:xfrm>
            <a:off x="4565650" y="2895600"/>
            <a:ext cx="6565900" cy="465138"/>
            <a:chOff x="4565650" y="2895600"/>
            <a:chExt cx="6565900" cy="465138"/>
          </a:xfrm>
        </p:grpSpPr>
        <p:sp>
          <p:nvSpPr>
            <p:cNvPr id="20487" name="内容占位符 2"/>
            <p:cNvSpPr txBox="1">
              <a:spLocks noChangeArrowheads="1"/>
            </p:cNvSpPr>
            <p:nvPr/>
          </p:nvSpPr>
          <p:spPr bwMode="auto">
            <a:xfrm>
              <a:off x="5089525" y="2895600"/>
              <a:ext cx="604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defRPr/>
              </a:pPr>
              <a:r>
                <a:rPr lang="zh-CN" altLang="en-US" sz="2000" dirty="0" smtClean="0">
                  <a:solidFill>
                    <a:schemeClr val="accent1"/>
                  </a:solidFill>
                  <a:latin typeface="+mn-lt"/>
                  <a:ea typeface="+mn-ea"/>
                  <a:cs typeface="+mn-ea"/>
                  <a:sym typeface="+mn-lt"/>
                </a:rPr>
                <a:t>坚持问题导向，从细处入手，向实处着力。</a:t>
              </a:r>
              <a:endParaRPr lang="zh-CN" altLang="en-US" sz="2000" dirty="0" smtClean="0">
                <a:solidFill>
                  <a:schemeClr val="accent1"/>
                </a:solidFill>
                <a:latin typeface="+mn-lt"/>
                <a:ea typeface="+mn-ea"/>
                <a:cs typeface="+mn-ea"/>
                <a:sym typeface="+mn-lt"/>
              </a:endParaRPr>
            </a:p>
          </p:txBody>
        </p:sp>
        <p:sp>
          <p:nvSpPr>
            <p:cNvPr id="19" name="Oval 7"/>
            <p:cNvSpPr>
              <a:spLocks noChangeArrowheads="1"/>
            </p:cNvSpPr>
            <p:nvPr/>
          </p:nvSpPr>
          <p:spPr bwMode="auto">
            <a:xfrm>
              <a:off x="4565650" y="2898775"/>
              <a:ext cx="461963" cy="461963"/>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lIns="91428" tIns="45714" rIns="91428" bIns="45714"/>
            <a:lstStyle/>
            <a:p>
              <a:pPr algn="ctr">
                <a:spcBef>
                  <a:spcPct val="20000"/>
                </a:spcBef>
                <a:defRPr/>
              </a:pPr>
              <a:r>
                <a:rPr lang="en-US" altLang="zh-CN" sz="1600" noProof="1">
                  <a:solidFill>
                    <a:schemeClr val="accent3"/>
                  </a:solidFill>
                  <a:latin typeface="+mn-lt"/>
                  <a:ea typeface="+mn-ea"/>
                  <a:cs typeface="+mn-ea"/>
                  <a:sym typeface="+mn-lt"/>
                </a:rPr>
                <a:t>2</a:t>
              </a:r>
              <a:endParaRPr lang="zh-CN" altLang="en-US" sz="1600" noProof="1">
                <a:solidFill>
                  <a:schemeClr val="accent3"/>
                </a:solidFill>
                <a:latin typeface="+mn-lt"/>
                <a:ea typeface="+mn-ea"/>
                <a:cs typeface="+mn-ea"/>
                <a:sym typeface="+mn-lt"/>
              </a:endParaRPr>
            </a:p>
          </p:txBody>
        </p:sp>
      </p:grpSp>
      <p:grpSp>
        <p:nvGrpSpPr>
          <p:cNvPr id="5" name="组合 4"/>
          <p:cNvGrpSpPr/>
          <p:nvPr/>
        </p:nvGrpSpPr>
        <p:grpSpPr bwMode="auto">
          <a:xfrm>
            <a:off x="4576763" y="3740150"/>
            <a:ext cx="6554787" cy="708025"/>
            <a:chOff x="4576763" y="3740150"/>
            <a:chExt cx="6554787" cy="708025"/>
          </a:xfrm>
        </p:grpSpPr>
        <p:sp>
          <p:nvSpPr>
            <p:cNvPr id="20488" name="内容占位符 2"/>
            <p:cNvSpPr txBox="1">
              <a:spLocks noChangeArrowheads="1"/>
            </p:cNvSpPr>
            <p:nvPr/>
          </p:nvSpPr>
          <p:spPr bwMode="auto">
            <a:xfrm>
              <a:off x="5089525" y="3740150"/>
              <a:ext cx="60420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a:buFont typeface="Wingdings" panose="05000000000000000000" pitchFamily="2" charset="2"/>
                <a:buNone/>
                <a:defRPr/>
              </a:pPr>
              <a:r>
                <a:rPr lang="zh-CN" altLang="en-US" sz="2000" smtClean="0">
                  <a:solidFill>
                    <a:schemeClr val="accent1"/>
                  </a:solidFill>
                  <a:latin typeface="+mn-lt"/>
                  <a:ea typeface="+mn-ea"/>
                  <a:cs typeface="+mn-ea"/>
                  <a:sym typeface="+mn-lt"/>
                </a:rPr>
                <a:t>加强舆论监督，注重对比宣传，既发挥先进典型示范引领作用，又发挥反面典型警示震慑作用。</a:t>
              </a:r>
              <a:endParaRPr lang="zh-CN" altLang="en-US" sz="2000" smtClean="0">
                <a:solidFill>
                  <a:schemeClr val="accent1"/>
                </a:solidFill>
                <a:latin typeface="+mn-lt"/>
                <a:ea typeface="+mn-ea"/>
                <a:cs typeface="+mn-ea"/>
                <a:sym typeface="+mn-lt"/>
              </a:endParaRPr>
            </a:p>
          </p:txBody>
        </p:sp>
        <p:sp>
          <p:nvSpPr>
            <p:cNvPr id="21" name="Oval 7"/>
            <p:cNvSpPr>
              <a:spLocks noChangeArrowheads="1"/>
            </p:cNvSpPr>
            <p:nvPr/>
          </p:nvSpPr>
          <p:spPr bwMode="auto">
            <a:xfrm>
              <a:off x="4576763" y="3789363"/>
              <a:ext cx="463550" cy="461962"/>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lIns="91428" tIns="45714" rIns="91428" bIns="45714"/>
            <a:lstStyle/>
            <a:p>
              <a:pPr algn="ctr">
                <a:spcBef>
                  <a:spcPct val="20000"/>
                </a:spcBef>
                <a:defRPr/>
              </a:pPr>
              <a:r>
                <a:rPr lang="en-US" altLang="zh-CN" sz="1600" noProof="1">
                  <a:solidFill>
                    <a:schemeClr val="accent3"/>
                  </a:solidFill>
                  <a:latin typeface="+mn-lt"/>
                  <a:ea typeface="+mn-ea"/>
                  <a:cs typeface="+mn-ea"/>
                  <a:sym typeface="+mn-lt"/>
                </a:rPr>
                <a:t>3</a:t>
              </a:r>
              <a:endParaRPr lang="zh-CN" altLang="en-US" sz="1600" noProof="1">
                <a:solidFill>
                  <a:schemeClr val="accent3"/>
                </a:solidFill>
                <a:latin typeface="+mn-lt"/>
                <a:ea typeface="+mn-ea"/>
                <a:cs typeface="+mn-ea"/>
                <a:sym typeface="+mn-lt"/>
              </a:endParaRPr>
            </a:p>
          </p:txBody>
        </p:sp>
      </p:grpSp>
      <p:grpSp>
        <p:nvGrpSpPr>
          <p:cNvPr id="6" name="组合 5"/>
          <p:cNvGrpSpPr/>
          <p:nvPr/>
        </p:nvGrpSpPr>
        <p:grpSpPr bwMode="auto">
          <a:xfrm>
            <a:off x="4371975" y="4914900"/>
            <a:ext cx="6759575" cy="708025"/>
            <a:chOff x="4371975" y="4914900"/>
            <a:chExt cx="6759575" cy="708025"/>
          </a:xfrm>
        </p:grpSpPr>
        <p:sp>
          <p:nvSpPr>
            <p:cNvPr id="20486" name="内容占位符 2"/>
            <p:cNvSpPr txBox="1">
              <a:spLocks noChangeArrowheads="1"/>
            </p:cNvSpPr>
            <p:nvPr/>
          </p:nvSpPr>
          <p:spPr bwMode="auto">
            <a:xfrm>
              <a:off x="4827588" y="4914900"/>
              <a:ext cx="63039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a:buFont typeface="Wingdings" panose="05000000000000000000" pitchFamily="2" charset="2"/>
                <a:buNone/>
                <a:defRPr/>
              </a:pPr>
              <a:r>
                <a:rPr lang="zh-CN" altLang="en-US" sz="2000" smtClean="0">
                  <a:solidFill>
                    <a:schemeClr val="accent1"/>
                  </a:solidFill>
                  <a:latin typeface="+mn-lt"/>
                  <a:ea typeface="+mn-ea"/>
                  <a:cs typeface="+mn-ea"/>
                  <a:sym typeface="+mn-lt"/>
                </a:rPr>
                <a:t>一定要严格执纪，铁面问责，将制度的笼子扎紧，架起制度的高压线，划出纪律的红线。</a:t>
              </a:r>
              <a:endParaRPr lang="zh-CN" altLang="en-US" sz="2000" smtClean="0">
                <a:solidFill>
                  <a:schemeClr val="accent1"/>
                </a:solidFill>
                <a:latin typeface="+mn-lt"/>
                <a:ea typeface="+mn-ea"/>
                <a:cs typeface="+mn-ea"/>
                <a:sym typeface="+mn-lt"/>
              </a:endParaRPr>
            </a:p>
          </p:txBody>
        </p:sp>
        <p:sp>
          <p:nvSpPr>
            <p:cNvPr id="22" name="Oval 7"/>
            <p:cNvSpPr>
              <a:spLocks noChangeArrowheads="1"/>
            </p:cNvSpPr>
            <p:nvPr/>
          </p:nvSpPr>
          <p:spPr bwMode="auto">
            <a:xfrm>
              <a:off x="4371975" y="4967288"/>
              <a:ext cx="463550" cy="461962"/>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lIns="91428" tIns="45714" rIns="91428" bIns="45714"/>
            <a:lstStyle/>
            <a:p>
              <a:pPr algn="ctr">
                <a:spcBef>
                  <a:spcPct val="20000"/>
                </a:spcBef>
                <a:defRPr/>
              </a:pPr>
              <a:r>
                <a:rPr lang="en-US" altLang="zh-CN" sz="1600" noProof="1">
                  <a:solidFill>
                    <a:schemeClr val="accent3"/>
                  </a:solidFill>
                  <a:latin typeface="+mn-lt"/>
                  <a:ea typeface="+mn-ea"/>
                  <a:cs typeface="+mn-ea"/>
                  <a:sym typeface="+mn-lt"/>
                </a:rPr>
                <a:t>4</a:t>
              </a:r>
              <a:endParaRPr lang="zh-CN" altLang="en-US" sz="1600" noProof="1">
                <a:solidFill>
                  <a:schemeClr val="accent3"/>
                </a:solidFill>
                <a:latin typeface="+mn-lt"/>
                <a:ea typeface="+mn-ea"/>
                <a:cs typeface="+mn-ea"/>
                <a:sym typeface="+mn-lt"/>
              </a:endParaRPr>
            </a:p>
          </p:txBody>
        </p:sp>
      </p:grpSp>
      <p:grpSp>
        <p:nvGrpSpPr>
          <p:cNvPr id="3" name="组合 2"/>
          <p:cNvGrpSpPr/>
          <p:nvPr/>
        </p:nvGrpSpPr>
        <p:grpSpPr bwMode="auto">
          <a:xfrm>
            <a:off x="890588" y="2030413"/>
            <a:ext cx="3373437" cy="3378200"/>
            <a:chOff x="890588" y="2030413"/>
            <a:chExt cx="3373437" cy="3378200"/>
          </a:xfrm>
        </p:grpSpPr>
        <p:grpSp>
          <p:nvGrpSpPr>
            <p:cNvPr id="23562" name="组合 13"/>
            <p:cNvGrpSpPr/>
            <p:nvPr/>
          </p:nvGrpSpPr>
          <p:grpSpPr bwMode="auto">
            <a:xfrm>
              <a:off x="890588" y="2030413"/>
              <a:ext cx="3373437" cy="3378200"/>
              <a:chOff x="1393278" y="1580877"/>
              <a:chExt cx="2707454" cy="2711710"/>
            </a:xfrm>
          </p:grpSpPr>
          <p:sp>
            <p:nvSpPr>
              <p:cNvPr id="15" name="Oval 5"/>
              <p:cNvSpPr>
                <a:spLocks noChangeArrowheads="1"/>
              </p:cNvSpPr>
              <p:nvPr/>
            </p:nvSpPr>
            <p:spPr bwMode="auto">
              <a:xfrm>
                <a:off x="1393278" y="1580877"/>
                <a:ext cx="2707454" cy="2711710"/>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lIns="91428" tIns="45714" rIns="91428" bIns="45714"/>
              <a:lstStyle/>
              <a:p>
                <a:pPr eaLnBrk="1" hangingPunct="1">
                  <a:defRPr/>
                </a:pPr>
                <a:endParaRPr lang="zh-CN" altLang="en-US" noProof="1">
                  <a:latin typeface="+mn-lt"/>
                  <a:ea typeface="+mn-ea"/>
                  <a:cs typeface="+mn-ea"/>
                  <a:sym typeface="+mn-lt"/>
                </a:endParaRPr>
              </a:p>
            </p:txBody>
          </p:sp>
          <p:sp>
            <p:nvSpPr>
              <p:cNvPr id="20495" name="Oval 6"/>
              <p:cNvSpPr>
                <a:spLocks noChangeArrowheads="1"/>
              </p:cNvSpPr>
              <p:nvPr/>
            </p:nvSpPr>
            <p:spPr bwMode="auto">
              <a:xfrm>
                <a:off x="1473546" y="1661157"/>
                <a:ext cx="2546919" cy="2551148"/>
              </a:xfrm>
              <a:prstGeom prst="ellipse">
                <a:avLst/>
              </a:prstGeom>
              <a:noFill/>
              <a:ln w="3175">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lIns="91428" tIns="45714" rIns="91428" bIns="45714"/>
              <a:lstStyle/>
              <a:p>
                <a:pPr>
                  <a:defRPr/>
                </a:pPr>
                <a:endParaRPr lang="zh-CN" altLang="en-US">
                  <a:latin typeface="+mn-lt"/>
                  <a:ea typeface="+mn-ea"/>
                  <a:cs typeface="+mn-ea"/>
                  <a:sym typeface="+mn-lt"/>
                </a:endParaRPr>
              </a:p>
            </p:txBody>
          </p:sp>
        </p:grpSp>
        <p:sp>
          <p:nvSpPr>
            <p:cNvPr id="8" name="文本框 7"/>
            <p:cNvSpPr txBox="1"/>
            <p:nvPr/>
          </p:nvSpPr>
          <p:spPr>
            <a:xfrm>
              <a:off x="1458913" y="3059113"/>
              <a:ext cx="2236787" cy="1323975"/>
            </a:xfrm>
            <a:prstGeom prst="rect">
              <a:avLst/>
            </a:prstGeom>
            <a:noFill/>
          </p:spPr>
          <p:txBody>
            <a:bodyPr wrap="none">
              <a:spAutoFit/>
            </a:bodyPr>
            <a:lstStyle/>
            <a:p>
              <a:pPr>
                <a:defRPr/>
              </a:pPr>
              <a:r>
                <a:rPr lang="zh-CN" altLang="en-US" sz="8000" b="1" noProof="1">
                  <a:solidFill>
                    <a:schemeClr val="accent3"/>
                  </a:solidFill>
                  <a:latin typeface="+mn-lt"/>
                  <a:ea typeface="+mn-ea"/>
                  <a:cs typeface="+mn-ea"/>
                  <a:sym typeface="+mn-lt"/>
                </a:rPr>
                <a:t>从严</a:t>
              </a:r>
              <a:endParaRPr lang="zh-CN" altLang="en-US" sz="8000" b="1" noProof="1">
                <a:solidFill>
                  <a:schemeClr val="accent3"/>
                </a:solidFill>
                <a:latin typeface="+mn-lt"/>
                <a:ea typeface="+mn-ea"/>
                <a:cs typeface="+mn-ea"/>
                <a:sym typeface="+mn-lt"/>
              </a:endParaRPr>
            </a:p>
          </p:txBody>
        </p:sp>
        <p:sp>
          <p:nvSpPr>
            <p:cNvPr id="17" name="矩形 16"/>
            <p:cNvSpPr/>
            <p:nvPr/>
          </p:nvSpPr>
          <p:spPr>
            <a:xfrm>
              <a:off x="1587500" y="4367213"/>
              <a:ext cx="1979613" cy="400050"/>
            </a:xfrm>
            <a:prstGeom prst="rect">
              <a:avLst/>
            </a:prstGeom>
          </p:spPr>
          <p:txBody>
            <a:bodyPr wrap="none">
              <a:spAutoFit/>
            </a:bodyPr>
            <a:lstStyle/>
            <a:p>
              <a:pPr>
                <a:defRPr/>
              </a:pPr>
              <a:r>
                <a:rPr lang="zh-CN" altLang="en-US" sz="2000" noProof="1">
                  <a:solidFill>
                    <a:schemeClr val="accent3"/>
                  </a:solidFill>
                  <a:latin typeface="+mn-lt"/>
                  <a:ea typeface="+mn-ea"/>
                  <a:cs typeface="+mn-ea"/>
                  <a:sym typeface="+mn-lt"/>
                </a:rPr>
                <a:t>体现为四点要求</a:t>
              </a:r>
              <a:endParaRPr lang="zh-CN" altLang="en-US" sz="2000" noProof="1">
                <a:solidFill>
                  <a:schemeClr val="accent3"/>
                </a:solidFill>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transition="in" filter="fade">
                                      <p:cBhvr>
                                        <p:cTn id="10" dur="500"/>
                                        <p:tgtEl>
                                          <p:spTgt spid="3"/>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20485">
                                            <p:txEl>
                                              <p:pRg st="0" end="0"/>
                                            </p:txEl>
                                          </p:spTgt>
                                        </p:tgtEl>
                                        <p:attrNameLst>
                                          <p:attrName>style.visibility</p:attrName>
                                        </p:attrNameLst>
                                      </p:cBhvr>
                                      <p:to>
                                        <p:strVal val="visible"/>
                                      </p:to>
                                    </p:set>
                                    <p:anim calcmode="lin" valueType="num">
                                      <p:cBhvr additive="base">
                                        <p:cTn id="14" dur="500" fill="hold"/>
                                        <p:tgtEl>
                                          <p:spTgt spid="20485">
                                            <p:txEl>
                                              <p:pRg st="0" end="0"/>
                                            </p:txEl>
                                          </p:spTgt>
                                        </p:tgtEl>
                                        <p:attrNameLst>
                                          <p:attrName>ppt_x</p:attrName>
                                        </p:attrNameLst>
                                      </p:cBhvr>
                                      <p:tavLst>
                                        <p:tav tm="0">
                                          <p:val>
                                            <p:strVal val="1+#ppt_w/2"/>
                                          </p:val>
                                        </p:tav>
                                        <p:tav tm="100000">
                                          <p:val>
                                            <p:strVal val="#ppt_x"/>
                                          </p:val>
                                        </p:tav>
                                      </p:tavLst>
                                    </p:anim>
                                    <p:anim calcmode="lin" valueType="num">
                                      <p:cBhvr additive="base">
                                        <p:cTn id="15" dur="500" fill="hold"/>
                                        <p:tgtEl>
                                          <p:spTgt spid="20485">
                                            <p:txEl>
                                              <p:pRg st="0" end="0"/>
                                            </p:txEl>
                                          </p:spTgt>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 presetClass="entr" presetSubtype="2"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1+#ppt_w/2"/>
                                          </p:val>
                                        </p:tav>
                                        <p:tav tm="100000">
                                          <p:val>
                                            <p:strVal val="#ppt_x"/>
                                          </p:val>
                                        </p:tav>
                                      </p:tavLst>
                                    </p:anim>
                                    <p:anim calcmode="lin" valueType="num">
                                      <p:cBhvr additive="base">
                                        <p:cTn id="20" dur="500" fill="hold"/>
                                        <p:tgtEl>
                                          <p:spTgt spid="1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2"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1+#ppt_w/2"/>
                                          </p:val>
                                        </p:tav>
                                        <p:tav tm="100000">
                                          <p:val>
                                            <p:strVal val="#ppt_x"/>
                                          </p:val>
                                        </p:tav>
                                      </p:tavLst>
                                    </p:anim>
                                    <p:anim calcmode="lin" valueType="num">
                                      <p:cBhvr additive="base">
                                        <p:cTn id="25" dur="500" fill="hold"/>
                                        <p:tgtEl>
                                          <p:spTgt spid="4"/>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 presetClass="entr" presetSubtype="2"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1+#ppt_w/2"/>
                                          </p:val>
                                        </p:tav>
                                        <p:tav tm="100000">
                                          <p:val>
                                            <p:strVal val="#ppt_x"/>
                                          </p:val>
                                        </p:tav>
                                      </p:tavLst>
                                    </p:anim>
                                    <p:anim calcmode="lin" valueType="num">
                                      <p:cBhvr additive="base">
                                        <p:cTn id="30" dur="500" fill="hold"/>
                                        <p:tgtEl>
                                          <p:spTgt spid="5"/>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 presetClass="entr" presetSubtype="2"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1+#ppt_w/2"/>
                                          </p:val>
                                        </p:tav>
                                        <p:tav tm="100000">
                                          <p:val>
                                            <p:strVal val="#ppt_x"/>
                                          </p:val>
                                        </p:tav>
                                      </p:tavLst>
                                    </p:anim>
                                    <p:anim calcmode="lin" valueType="num">
                                      <p:cBhvr additive="base">
                                        <p:cTn id="35"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5" grpId="0" build="p"/>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Box 54"/>
          <p:cNvSpPr txBox="1">
            <a:spLocks noChangeArrowheads="1"/>
          </p:cNvSpPr>
          <p:nvPr/>
        </p:nvSpPr>
        <p:spPr bwMode="auto">
          <a:xfrm>
            <a:off x="947738" y="200025"/>
            <a:ext cx="6230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en-US" altLang="zh-CN" sz="2800" smtClean="0">
                <a:latin typeface="+mn-lt"/>
                <a:ea typeface="+mn-ea"/>
                <a:cs typeface="+mn-ea"/>
                <a:sym typeface="+mn-lt"/>
              </a:rPr>
              <a:t>1.2 </a:t>
            </a:r>
            <a:r>
              <a:rPr lang="zh-CN" altLang="en-US" sz="2800" smtClean="0">
                <a:latin typeface="+mn-lt"/>
                <a:ea typeface="+mn-ea"/>
                <a:cs typeface="+mn-ea"/>
                <a:sym typeface="+mn-lt"/>
              </a:rPr>
              <a:t>解读全面从严治党</a:t>
            </a:r>
            <a:endParaRPr lang="zh-CN" altLang="en-US" sz="2800" smtClean="0">
              <a:latin typeface="+mn-lt"/>
              <a:ea typeface="+mn-ea"/>
              <a:cs typeface="+mn-ea"/>
              <a:sym typeface="+mn-lt"/>
            </a:endParaRPr>
          </a:p>
        </p:txBody>
      </p:sp>
      <p:sp>
        <p:nvSpPr>
          <p:cNvPr id="22530" name="Line 8"/>
          <p:cNvSpPr>
            <a:spLocks noChangeShapeType="1"/>
          </p:cNvSpPr>
          <p:nvPr/>
        </p:nvSpPr>
        <p:spPr bwMode="auto">
          <a:xfrm>
            <a:off x="1033463" y="703263"/>
            <a:ext cx="9737725" cy="0"/>
          </a:xfrm>
          <a:prstGeom prst="line">
            <a:avLst/>
          </a:prstGeom>
          <a:noFill/>
          <a:ln w="12700">
            <a:solidFill>
              <a:schemeClr val="tx2"/>
            </a:solidFill>
            <a:prstDash val="dash"/>
            <a:miter lim="800000"/>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grpSp>
        <p:nvGrpSpPr>
          <p:cNvPr id="4" name="组合 3"/>
          <p:cNvGrpSpPr/>
          <p:nvPr/>
        </p:nvGrpSpPr>
        <p:grpSpPr bwMode="auto">
          <a:xfrm>
            <a:off x="3255963" y="1025525"/>
            <a:ext cx="7362825" cy="1346200"/>
            <a:chOff x="3255963" y="1025525"/>
            <a:chExt cx="7362825" cy="1346200"/>
          </a:xfrm>
        </p:grpSpPr>
        <p:sp>
          <p:nvSpPr>
            <p:cNvPr id="22536" name="Rectangle 9"/>
            <p:cNvSpPr>
              <a:spLocks noChangeArrowheads="1"/>
            </p:cNvSpPr>
            <p:nvPr/>
          </p:nvSpPr>
          <p:spPr bwMode="auto">
            <a:xfrm>
              <a:off x="4378325" y="1298575"/>
              <a:ext cx="6240463" cy="1062038"/>
            </a:xfrm>
            <a:prstGeom prst="rect">
              <a:avLst/>
            </a:prstGeom>
            <a:solidFill>
              <a:schemeClr val="bg2"/>
            </a:solidFill>
            <a:ln w="9">
              <a:solidFill>
                <a:srgbClr val="BFBFBF"/>
              </a:solidFill>
              <a:miter lim="800000"/>
            </a:ln>
          </p:spPr>
          <p:txBody>
            <a:bodyPr/>
            <a:lstStyle/>
            <a:p>
              <a:pPr>
                <a:defRPr/>
              </a:pPr>
              <a:endParaRPr lang="zh-CN" altLang="en-US">
                <a:latin typeface="+mn-lt"/>
                <a:ea typeface="+mn-ea"/>
                <a:cs typeface="+mn-ea"/>
                <a:sym typeface="+mn-lt"/>
              </a:endParaRPr>
            </a:p>
          </p:txBody>
        </p:sp>
        <p:sp>
          <p:nvSpPr>
            <p:cNvPr id="22538" name="Line 7"/>
            <p:cNvSpPr>
              <a:spLocks noChangeShapeType="1"/>
            </p:cNvSpPr>
            <p:nvPr/>
          </p:nvSpPr>
          <p:spPr bwMode="auto">
            <a:xfrm flipV="1">
              <a:off x="3255963" y="1703388"/>
              <a:ext cx="895350" cy="668337"/>
            </a:xfrm>
            <a:prstGeom prst="line">
              <a:avLst/>
            </a:prstGeom>
            <a:noFill/>
            <a:ln w="9">
              <a:solidFill>
                <a:srgbClr val="2E2C2C"/>
              </a:solidFill>
              <a:miter lim="800000"/>
              <a:tailEnd type="triangle" w="med" len="med"/>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sp>
          <p:nvSpPr>
            <p:cNvPr id="22542" name="TextBox 17"/>
            <p:cNvSpPr txBox="1">
              <a:spLocks noChangeArrowheads="1"/>
            </p:cNvSpPr>
            <p:nvPr/>
          </p:nvSpPr>
          <p:spPr bwMode="auto">
            <a:xfrm>
              <a:off x="4800600" y="1025525"/>
              <a:ext cx="5186363" cy="4000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2000" b="1">
                  <a:solidFill>
                    <a:schemeClr val="bg2"/>
                  </a:solidFill>
                  <a:latin typeface="+mn-lt"/>
                  <a:ea typeface="+mn-ea"/>
                  <a:cs typeface="+mn-ea"/>
                  <a:sym typeface="+mn-lt"/>
                </a:rPr>
                <a:t>建党与治病的辩证统一</a:t>
              </a:r>
              <a:endParaRPr lang="zh-CN" altLang="en-US" sz="2000" b="1">
                <a:solidFill>
                  <a:schemeClr val="bg2"/>
                </a:solidFill>
                <a:latin typeface="+mn-lt"/>
                <a:ea typeface="+mn-ea"/>
                <a:cs typeface="+mn-ea"/>
                <a:sym typeface="+mn-lt"/>
              </a:endParaRPr>
            </a:p>
          </p:txBody>
        </p:sp>
        <p:sp>
          <p:nvSpPr>
            <p:cNvPr id="22543" name="TextBox 18"/>
            <p:cNvSpPr txBox="1">
              <a:spLocks noChangeArrowheads="1"/>
            </p:cNvSpPr>
            <p:nvPr/>
          </p:nvSpPr>
          <p:spPr bwMode="auto">
            <a:xfrm>
              <a:off x="4586288" y="1552575"/>
              <a:ext cx="56721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sz="1600">
                  <a:solidFill>
                    <a:schemeClr val="accent1"/>
                  </a:solidFill>
                  <a:latin typeface="+mn-lt"/>
                  <a:ea typeface="+mn-ea"/>
                  <a:cs typeface="+mn-ea"/>
                  <a:sym typeface="+mn-lt"/>
                </a:rPr>
                <a:t>建党与治病都应该是常态化的任务。要治病更要防病，防病治病的根本措施还是要落在建制上。</a:t>
              </a:r>
              <a:endParaRPr lang="zh-CN" altLang="en-US" sz="1600">
                <a:solidFill>
                  <a:schemeClr val="accent1"/>
                </a:solidFill>
                <a:latin typeface="+mn-lt"/>
                <a:ea typeface="+mn-ea"/>
                <a:cs typeface="+mn-ea"/>
                <a:sym typeface="+mn-lt"/>
              </a:endParaRPr>
            </a:p>
          </p:txBody>
        </p:sp>
      </p:grpSp>
      <p:grpSp>
        <p:nvGrpSpPr>
          <p:cNvPr id="5" name="组合 4"/>
          <p:cNvGrpSpPr/>
          <p:nvPr/>
        </p:nvGrpSpPr>
        <p:grpSpPr bwMode="auto">
          <a:xfrm>
            <a:off x="4040188" y="2894013"/>
            <a:ext cx="6578600" cy="1323975"/>
            <a:chOff x="4040188" y="2894013"/>
            <a:chExt cx="6578600" cy="1323975"/>
          </a:xfrm>
        </p:grpSpPr>
        <p:sp>
          <p:nvSpPr>
            <p:cNvPr id="22537" name="Rectangle 11"/>
            <p:cNvSpPr>
              <a:spLocks noChangeArrowheads="1"/>
            </p:cNvSpPr>
            <p:nvPr/>
          </p:nvSpPr>
          <p:spPr bwMode="auto">
            <a:xfrm>
              <a:off x="4378325" y="3181350"/>
              <a:ext cx="6240463" cy="1036638"/>
            </a:xfrm>
            <a:prstGeom prst="rect">
              <a:avLst/>
            </a:prstGeom>
            <a:solidFill>
              <a:schemeClr val="bg2"/>
            </a:solidFill>
            <a:ln w="9">
              <a:solidFill>
                <a:srgbClr val="BFBFBF"/>
              </a:solidFill>
              <a:miter lim="800000"/>
            </a:ln>
          </p:spPr>
          <p:txBody>
            <a:bodyPr/>
            <a:lstStyle/>
            <a:p>
              <a:pPr>
                <a:defRPr/>
              </a:pPr>
              <a:endParaRPr lang="zh-CN" altLang="en-US">
                <a:latin typeface="+mn-lt"/>
                <a:ea typeface="+mn-ea"/>
                <a:cs typeface="+mn-ea"/>
                <a:sym typeface="+mn-lt"/>
              </a:endParaRPr>
            </a:p>
          </p:txBody>
        </p:sp>
        <p:sp>
          <p:nvSpPr>
            <p:cNvPr id="22539" name="Line 8"/>
            <p:cNvSpPr>
              <a:spLocks noChangeShapeType="1"/>
            </p:cNvSpPr>
            <p:nvPr/>
          </p:nvSpPr>
          <p:spPr bwMode="auto">
            <a:xfrm flipV="1">
              <a:off x="4040188" y="3721100"/>
              <a:ext cx="338137" cy="0"/>
            </a:xfrm>
            <a:prstGeom prst="line">
              <a:avLst/>
            </a:prstGeom>
            <a:noFill/>
            <a:ln w="9">
              <a:solidFill>
                <a:srgbClr val="2E2C2C"/>
              </a:solidFill>
              <a:miter lim="800000"/>
              <a:tailEnd type="triangle" w="med" len="med"/>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sp>
          <p:nvSpPr>
            <p:cNvPr id="22544" name="TextBox 19"/>
            <p:cNvSpPr txBox="1">
              <a:spLocks noChangeArrowheads="1"/>
            </p:cNvSpPr>
            <p:nvPr/>
          </p:nvSpPr>
          <p:spPr bwMode="auto">
            <a:xfrm>
              <a:off x="4800600" y="2894013"/>
              <a:ext cx="5186363" cy="4000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2000" b="1">
                  <a:solidFill>
                    <a:schemeClr val="bg2"/>
                  </a:solidFill>
                  <a:latin typeface="+mn-lt"/>
                  <a:ea typeface="+mn-ea"/>
                  <a:cs typeface="+mn-ea"/>
                  <a:sym typeface="+mn-lt"/>
                </a:rPr>
                <a:t>治标与治本相结合</a:t>
              </a:r>
              <a:endParaRPr lang="zh-CN" altLang="en-US" sz="2000" b="1">
                <a:solidFill>
                  <a:schemeClr val="bg2"/>
                </a:solidFill>
                <a:latin typeface="+mn-lt"/>
                <a:ea typeface="+mn-ea"/>
                <a:cs typeface="+mn-ea"/>
                <a:sym typeface="+mn-lt"/>
              </a:endParaRPr>
            </a:p>
          </p:txBody>
        </p:sp>
        <p:sp>
          <p:nvSpPr>
            <p:cNvPr id="22545" name="TextBox 20"/>
            <p:cNvSpPr txBox="1">
              <a:spLocks noChangeArrowheads="1"/>
            </p:cNvSpPr>
            <p:nvPr/>
          </p:nvSpPr>
          <p:spPr bwMode="auto">
            <a:xfrm>
              <a:off x="4579938" y="3444875"/>
              <a:ext cx="56705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sz="1600">
                  <a:solidFill>
                    <a:schemeClr val="accent1"/>
                  </a:solidFill>
                  <a:latin typeface="+mn-lt"/>
                  <a:ea typeface="+mn-ea"/>
                  <a:cs typeface="+mn-ea"/>
                  <a:sym typeface="+mn-lt"/>
                </a:rPr>
                <a:t>建立和完善标本兼治、综合治理、惩防并举、注重预防的惩治和预防腐败体系。</a:t>
              </a:r>
              <a:endParaRPr lang="en-US" altLang="zh-CN" sz="1600">
                <a:solidFill>
                  <a:schemeClr val="accent1"/>
                </a:solidFill>
                <a:latin typeface="+mn-lt"/>
                <a:ea typeface="+mn-ea"/>
                <a:cs typeface="+mn-ea"/>
                <a:sym typeface="+mn-lt"/>
              </a:endParaRPr>
            </a:p>
          </p:txBody>
        </p:sp>
      </p:grpSp>
      <p:grpSp>
        <p:nvGrpSpPr>
          <p:cNvPr id="6" name="组合 5"/>
          <p:cNvGrpSpPr/>
          <p:nvPr/>
        </p:nvGrpSpPr>
        <p:grpSpPr bwMode="auto">
          <a:xfrm>
            <a:off x="3224213" y="4859338"/>
            <a:ext cx="7394575" cy="1522412"/>
            <a:chOff x="3224213" y="4859338"/>
            <a:chExt cx="7394575" cy="1522412"/>
          </a:xfrm>
        </p:grpSpPr>
        <p:sp>
          <p:nvSpPr>
            <p:cNvPr id="22540" name="Line 13"/>
            <p:cNvSpPr>
              <a:spLocks noChangeShapeType="1"/>
            </p:cNvSpPr>
            <p:nvPr/>
          </p:nvSpPr>
          <p:spPr bwMode="auto">
            <a:xfrm>
              <a:off x="3224213" y="5259388"/>
              <a:ext cx="868362" cy="647700"/>
            </a:xfrm>
            <a:prstGeom prst="line">
              <a:avLst/>
            </a:prstGeom>
            <a:noFill/>
            <a:ln w="9">
              <a:solidFill>
                <a:srgbClr val="2E2C2C"/>
              </a:solidFill>
              <a:miter lim="800000"/>
              <a:tailEnd type="triangle" w="med" len="med"/>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sp>
          <p:nvSpPr>
            <p:cNvPr id="22541" name="Rectangle 14"/>
            <p:cNvSpPr>
              <a:spLocks noChangeArrowheads="1"/>
            </p:cNvSpPr>
            <p:nvPr/>
          </p:nvSpPr>
          <p:spPr bwMode="auto">
            <a:xfrm>
              <a:off x="4378325" y="5149850"/>
              <a:ext cx="6240463" cy="1231900"/>
            </a:xfrm>
            <a:prstGeom prst="rect">
              <a:avLst/>
            </a:prstGeom>
            <a:solidFill>
              <a:schemeClr val="bg2"/>
            </a:solidFill>
            <a:ln w="9">
              <a:solidFill>
                <a:srgbClr val="BFBFBF"/>
              </a:solidFill>
              <a:miter lim="800000"/>
            </a:ln>
          </p:spPr>
          <p:txBody>
            <a:bodyPr/>
            <a:lstStyle/>
            <a:p>
              <a:pPr>
                <a:defRPr/>
              </a:pPr>
              <a:endParaRPr lang="zh-CN" altLang="en-US">
                <a:latin typeface="+mn-lt"/>
                <a:ea typeface="+mn-ea"/>
                <a:cs typeface="+mn-ea"/>
                <a:sym typeface="+mn-lt"/>
              </a:endParaRPr>
            </a:p>
          </p:txBody>
        </p:sp>
        <p:sp>
          <p:nvSpPr>
            <p:cNvPr id="28" name="TextBox 21"/>
            <p:cNvSpPr txBox="1"/>
            <p:nvPr/>
          </p:nvSpPr>
          <p:spPr>
            <a:xfrm>
              <a:off x="4800600" y="4859338"/>
              <a:ext cx="5186363" cy="400050"/>
            </a:xfrm>
            <a:prstGeom prst="rect">
              <a:avLst/>
            </a:prstGeom>
            <a:solidFill>
              <a:schemeClr val="tx1"/>
            </a:solidFill>
          </p:spPr>
          <p:txBody>
            <a:bodyPr>
              <a:spAutoFit/>
            </a:bodyPr>
            <a:lstStyle>
              <a:defPPr>
                <a:defRPr lang="zh-CN"/>
              </a:defPPr>
              <a:lvl1pPr algn="ctr">
                <a:defRPr sz="2000" b="1">
                  <a:solidFill>
                    <a:schemeClr val="bg2"/>
                  </a:solidFill>
                  <a:latin typeface="+mn-ea"/>
                  <a:ea typeface="+mn-ea"/>
                </a:defRPr>
              </a:lvl1pPr>
            </a:lstStyle>
            <a:p>
              <a:pPr>
                <a:defRPr/>
              </a:pPr>
              <a:r>
                <a:rPr lang="zh-CN" altLang="en-US" noProof="1">
                  <a:solidFill>
                    <a:schemeClr val="accent3"/>
                  </a:solidFill>
                  <a:latin typeface="+mn-lt"/>
                  <a:cs typeface="+mn-ea"/>
                  <a:sym typeface="+mn-lt"/>
                </a:rPr>
                <a:t>让全面从严治党成为一种新常态</a:t>
              </a:r>
              <a:endParaRPr lang="zh-CN" altLang="en-US" noProof="1">
                <a:solidFill>
                  <a:schemeClr val="accent3"/>
                </a:solidFill>
                <a:latin typeface="+mn-lt"/>
                <a:cs typeface="+mn-ea"/>
                <a:sym typeface="+mn-lt"/>
              </a:endParaRPr>
            </a:p>
          </p:txBody>
        </p:sp>
        <p:sp>
          <p:nvSpPr>
            <p:cNvPr id="22547" name="TextBox 22"/>
            <p:cNvSpPr txBox="1">
              <a:spLocks noChangeArrowheads="1"/>
            </p:cNvSpPr>
            <p:nvPr/>
          </p:nvSpPr>
          <p:spPr bwMode="auto">
            <a:xfrm>
              <a:off x="4579938" y="5351463"/>
              <a:ext cx="567055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a:defRPr/>
              </a:pPr>
              <a:r>
                <a:rPr lang="zh-CN" altLang="en-US" sz="1600">
                  <a:solidFill>
                    <a:schemeClr val="accent1"/>
                  </a:solidFill>
                  <a:latin typeface="+mn-lt"/>
                  <a:ea typeface="+mn-ea"/>
                  <a:cs typeface="+mn-ea"/>
                  <a:sym typeface="+mn-lt"/>
                </a:rPr>
                <a:t>“四个全面”已经成为战略布局，是一种新常态，所以全面从严治党必然也是一种新常态。我们要敏锐关注、主动适应、科学完善及积极推动这种新常态，不断取得常态化的新成绩。</a:t>
              </a:r>
              <a:endParaRPr lang="zh-CN" altLang="en-US" sz="1600">
                <a:solidFill>
                  <a:schemeClr val="accent1"/>
                </a:solidFill>
                <a:latin typeface="+mn-lt"/>
                <a:ea typeface="+mn-ea"/>
                <a:cs typeface="+mn-ea"/>
                <a:sym typeface="+mn-lt"/>
              </a:endParaRPr>
            </a:p>
          </p:txBody>
        </p:sp>
      </p:grpSp>
      <p:grpSp>
        <p:nvGrpSpPr>
          <p:cNvPr id="3" name="组合 2"/>
          <p:cNvGrpSpPr/>
          <p:nvPr/>
        </p:nvGrpSpPr>
        <p:grpSpPr bwMode="auto">
          <a:xfrm>
            <a:off x="784225" y="2371725"/>
            <a:ext cx="3189288" cy="2847975"/>
            <a:chOff x="784225" y="2371725"/>
            <a:chExt cx="3189288" cy="2847975"/>
          </a:xfrm>
        </p:grpSpPr>
        <p:grpSp>
          <p:nvGrpSpPr>
            <p:cNvPr id="25608" name="组合 13"/>
            <p:cNvGrpSpPr/>
            <p:nvPr/>
          </p:nvGrpSpPr>
          <p:grpSpPr bwMode="auto">
            <a:xfrm>
              <a:off x="784225" y="2371725"/>
              <a:ext cx="3189288" cy="2847975"/>
              <a:chOff x="1235090" y="1108075"/>
              <a:chExt cx="2000250" cy="1785938"/>
            </a:xfrm>
          </p:grpSpPr>
          <p:sp>
            <p:nvSpPr>
              <p:cNvPr id="15" name="Freeform 5"/>
              <p:cNvSpPr/>
              <p:nvPr/>
            </p:nvSpPr>
            <p:spPr bwMode="auto">
              <a:xfrm>
                <a:off x="1235090" y="1108075"/>
                <a:ext cx="2000250" cy="1785938"/>
              </a:xfrm>
              <a:custGeom>
                <a:avLst/>
                <a:gdLst>
                  <a:gd name="T0" fmla="*/ 2156 w 2759"/>
                  <a:gd name="T1" fmla="*/ 133 h 2444"/>
                  <a:gd name="T2" fmla="*/ 2434 w 2759"/>
                  <a:gd name="T3" fmla="*/ 614 h 2444"/>
                  <a:gd name="T4" fmla="*/ 2709 w 2759"/>
                  <a:gd name="T5" fmla="*/ 1090 h 2444"/>
                  <a:gd name="T6" fmla="*/ 2712 w 2759"/>
                  <a:gd name="T7" fmla="*/ 1350 h 2444"/>
                  <a:gd name="T8" fmla="*/ 2434 w 2759"/>
                  <a:gd name="T9" fmla="*/ 1831 h 2444"/>
                  <a:gd name="T10" fmla="*/ 2159 w 2759"/>
                  <a:gd name="T11" fmla="*/ 2307 h 2444"/>
                  <a:gd name="T12" fmla="*/ 1935 w 2759"/>
                  <a:gd name="T13" fmla="*/ 2439 h 2444"/>
                  <a:gd name="T14" fmla="*/ 1380 w 2759"/>
                  <a:gd name="T15" fmla="*/ 2439 h 2444"/>
                  <a:gd name="T16" fmla="*/ 829 w 2759"/>
                  <a:gd name="T17" fmla="*/ 2439 h 2444"/>
                  <a:gd name="T18" fmla="*/ 603 w 2759"/>
                  <a:gd name="T19" fmla="*/ 2312 h 2444"/>
                  <a:gd name="T20" fmla="*/ 326 w 2759"/>
                  <a:gd name="T21" fmla="*/ 1831 h 2444"/>
                  <a:gd name="T22" fmla="*/ 51 w 2759"/>
                  <a:gd name="T23" fmla="*/ 1354 h 2444"/>
                  <a:gd name="T24" fmla="*/ 48 w 2759"/>
                  <a:gd name="T25" fmla="*/ 1095 h 2444"/>
                  <a:gd name="T26" fmla="*/ 326 w 2759"/>
                  <a:gd name="T27" fmla="*/ 614 h 2444"/>
                  <a:gd name="T28" fmla="*/ 601 w 2759"/>
                  <a:gd name="T29" fmla="*/ 137 h 2444"/>
                  <a:gd name="T30" fmla="*/ 824 w 2759"/>
                  <a:gd name="T31" fmla="*/ 5 h 2444"/>
                  <a:gd name="T32" fmla="*/ 1380 w 2759"/>
                  <a:gd name="T33" fmla="*/ 5 h 2444"/>
                  <a:gd name="T34" fmla="*/ 1930 w 2759"/>
                  <a:gd name="T35" fmla="*/ 5 h 2444"/>
                  <a:gd name="T36" fmla="*/ 2156 w 2759"/>
                  <a:gd name="T37" fmla="*/ 133 h 2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59" h="2444">
                    <a:moveTo>
                      <a:pt x="2156" y="133"/>
                    </a:moveTo>
                    <a:lnTo>
                      <a:pt x="2434" y="614"/>
                    </a:lnTo>
                    <a:cubicBezTo>
                      <a:pt x="2525" y="773"/>
                      <a:pt x="2617" y="932"/>
                      <a:pt x="2709" y="1090"/>
                    </a:cubicBezTo>
                    <a:cubicBezTo>
                      <a:pt x="2759" y="1168"/>
                      <a:pt x="2755" y="1271"/>
                      <a:pt x="2712" y="1350"/>
                    </a:cubicBezTo>
                    <a:lnTo>
                      <a:pt x="2434" y="1831"/>
                    </a:lnTo>
                    <a:cubicBezTo>
                      <a:pt x="2342" y="1990"/>
                      <a:pt x="2250" y="2149"/>
                      <a:pt x="2159" y="2307"/>
                    </a:cubicBezTo>
                    <a:cubicBezTo>
                      <a:pt x="2117" y="2390"/>
                      <a:pt x="2025" y="2438"/>
                      <a:pt x="1935" y="2439"/>
                    </a:cubicBezTo>
                    <a:lnTo>
                      <a:pt x="1380" y="2439"/>
                    </a:lnTo>
                    <a:cubicBezTo>
                      <a:pt x="1196" y="2439"/>
                      <a:pt x="1013" y="2439"/>
                      <a:pt x="829" y="2439"/>
                    </a:cubicBezTo>
                    <a:cubicBezTo>
                      <a:pt x="737" y="2444"/>
                      <a:pt x="650" y="2389"/>
                      <a:pt x="603" y="2312"/>
                    </a:cubicBezTo>
                    <a:lnTo>
                      <a:pt x="326" y="1831"/>
                    </a:lnTo>
                    <a:cubicBezTo>
                      <a:pt x="234" y="1672"/>
                      <a:pt x="142" y="1513"/>
                      <a:pt x="51" y="1354"/>
                    </a:cubicBezTo>
                    <a:cubicBezTo>
                      <a:pt x="0" y="1277"/>
                      <a:pt x="4" y="1173"/>
                      <a:pt x="48" y="1095"/>
                    </a:cubicBezTo>
                    <a:lnTo>
                      <a:pt x="326" y="614"/>
                    </a:lnTo>
                    <a:cubicBezTo>
                      <a:pt x="417" y="455"/>
                      <a:pt x="509" y="296"/>
                      <a:pt x="601" y="137"/>
                    </a:cubicBezTo>
                    <a:cubicBezTo>
                      <a:pt x="643" y="55"/>
                      <a:pt x="735" y="7"/>
                      <a:pt x="824" y="5"/>
                    </a:cubicBezTo>
                    <a:lnTo>
                      <a:pt x="1380" y="5"/>
                    </a:lnTo>
                    <a:cubicBezTo>
                      <a:pt x="1563" y="5"/>
                      <a:pt x="1747" y="5"/>
                      <a:pt x="1930" y="5"/>
                    </a:cubicBezTo>
                    <a:cubicBezTo>
                      <a:pt x="2022" y="0"/>
                      <a:pt x="2110" y="56"/>
                      <a:pt x="2156" y="133"/>
                    </a:cubicBezTo>
                    <a:close/>
                  </a:path>
                </a:pathLst>
              </a:custGeom>
              <a:solidFill>
                <a:schemeClr val="tx1"/>
              </a:solidFill>
              <a:ln w="38100">
                <a:solidFill>
                  <a:schemeClr val="bg2"/>
                </a:solidFill>
                <a:round/>
              </a:ln>
              <a:effectLst>
                <a:outerShdw blurRad="50800" dist="38100" algn="l"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sp>
            <p:nvSpPr>
              <p:cNvPr id="22535" name="Freeform 6"/>
              <p:cNvSpPr>
                <a:spLocks noChangeArrowheads="1"/>
              </p:cNvSpPr>
              <p:nvPr/>
            </p:nvSpPr>
            <p:spPr bwMode="auto">
              <a:xfrm>
                <a:off x="1283877" y="1153868"/>
                <a:ext cx="1902676" cy="1694351"/>
              </a:xfrm>
              <a:custGeom>
                <a:avLst/>
                <a:gdLst>
                  <a:gd name="T0" fmla="*/ 2060 w 2654"/>
                  <a:gd name="T1" fmla="*/ 107 h 2342"/>
                  <a:gd name="T2" fmla="*/ 1880 w 2654"/>
                  <a:gd name="T3" fmla="*/ 4 h 2342"/>
                  <a:gd name="T4" fmla="*/ 1878 w 2654"/>
                  <a:gd name="T5" fmla="*/ 4 h 2342"/>
                  <a:gd name="T6" fmla="*/ 1877 w 2654"/>
                  <a:gd name="T7" fmla="*/ 4 h 2342"/>
                  <a:gd name="T8" fmla="*/ 1327 w 2654"/>
                  <a:gd name="T9" fmla="*/ 4 h 2342"/>
                  <a:gd name="T10" fmla="*/ 772 w 2654"/>
                  <a:gd name="T11" fmla="*/ 4 h 2342"/>
                  <a:gd name="T12" fmla="*/ 592 w 2654"/>
                  <a:gd name="T13" fmla="*/ 109 h 2342"/>
                  <a:gd name="T14" fmla="*/ 592 w 2654"/>
                  <a:gd name="T15" fmla="*/ 110 h 2342"/>
                  <a:gd name="T16" fmla="*/ 591 w 2654"/>
                  <a:gd name="T17" fmla="*/ 111 h 2342"/>
                  <a:gd name="T18" fmla="*/ 316 w 2654"/>
                  <a:gd name="T19" fmla="*/ 588 h 2342"/>
                  <a:gd name="T20" fmla="*/ 39 w 2654"/>
                  <a:gd name="T21" fmla="*/ 1068 h 2342"/>
                  <a:gd name="T22" fmla="*/ 39 w 2654"/>
                  <a:gd name="T23" fmla="*/ 1276 h 2342"/>
                  <a:gd name="T24" fmla="*/ 40 w 2654"/>
                  <a:gd name="T25" fmla="*/ 1277 h 2342"/>
                  <a:gd name="T26" fmla="*/ 41 w 2654"/>
                  <a:gd name="T27" fmla="*/ 1278 h 2342"/>
                  <a:gd name="T28" fmla="*/ 316 w 2654"/>
                  <a:gd name="T29" fmla="*/ 1755 h 2342"/>
                  <a:gd name="T30" fmla="*/ 593 w 2654"/>
                  <a:gd name="T31" fmla="*/ 2235 h 2342"/>
                  <a:gd name="T32" fmla="*/ 774 w 2654"/>
                  <a:gd name="T33" fmla="*/ 2339 h 2342"/>
                  <a:gd name="T34" fmla="*/ 775 w 2654"/>
                  <a:gd name="T35" fmla="*/ 2338 h 2342"/>
                  <a:gd name="T36" fmla="*/ 776 w 2654"/>
                  <a:gd name="T37" fmla="*/ 2338 h 2342"/>
                  <a:gd name="T38" fmla="*/ 1327 w 2654"/>
                  <a:gd name="T39" fmla="*/ 2338 h 2342"/>
                  <a:gd name="T40" fmla="*/ 1881 w 2654"/>
                  <a:gd name="T41" fmla="*/ 2338 h 2342"/>
                  <a:gd name="T42" fmla="*/ 2061 w 2654"/>
                  <a:gd name="T43" fmla="*/ 2234 h 2342"/>
                  <a:gd name="T44" fmla="*/ 2062 w 2654"/>
                  <a:gd name="T45" fmla="*/ 2233 h 2342"/>
                  <a:gd name="T46" fmla="*/ 2062 w 2654"/>
                  <a:gd name="T47" fmla="*/ 2231 h 2342"/>
                  <a:gd name="T48" fmla="*/ 2337 w 2654"/>
                  <a:gd name="T49" fmla="*/ 1755 h 2342"/>
                  <a:gd name="T50" fmla="*/ 2615 w 2654"/>
                  <a:gd name="T51" fmla="*/ 1274 h 2342"/>
                  <a:gd name="T52" fmla="*/ 2614 w 2654"/>
                  <a:gd name="T53" fmla="*/ 1067 h 2342"/>
                  <a:gd name="T54" fmla="*/ 2613 w 2654"/>
                  <a:gd name="T55" fmla="*/ 1066 h 2342"/>
                  <a:gd name="T56" fmla="*/ 2613 w 2654"/>
                  <a:gd name="T57" fmla="*/ 1064 h 2342"/>
                  <a:gd name="T58" fmla="*/ 2337 w 2654"/>
                  <a:gd name="T59" fmla="*/ 588 h 2342"/>
                  <a:gd name="T60" fmla="*/ 2060 w 2654"/>
                  <a:gd name="T61" fmla="*/ 107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54" h="2342">
                    <a:moveTo>
                      <a:pt x="2060" y="107"/>
                    </a:moveTo>
                    <a:cubicBezTo>
                      <a:pt x="2023" y="46"/>
                      <a:pt x="1953" y="0"/>
                      <a:pt x="1880" y="4"/>
                    </a:cubicBezTo>
                    <a:lnTo>
                      <a:pt x="1878" y="4"/>
                    </a:lnTo>
                    <a:lnTo>
                      <a:pt x="1877" y="4"/>
                    </a:lnTo>
                    <a:cubicBezTo>
                      <a:pt x="1694" y="4"/>
                      <a:pt x="1510" y="4"/>
                      <a:pt x="1327" y="4"/>
                    </a:cubicBezTo>
                    <a:lnTo>
                      <a:pt x="772" y="4"/>
                    </a:lnTo>
                    <a:cubicBezTo>
                      <a:pt x="700" y="5"/>
                      <a:pt x="626" y="44"/>
                      <a:pt x="592" y="109"/>
                    </a:cubicBezTo>
                    <a:lnTo>
                      <a:pt x="592" y="110"/>
                    </a:lnTo>
                    <a:lnTo>
                      <a:pt x="591" y="111"/>
                    </a:lnTo>
                    <a:cubicBezTo>
                      <a:pt x="499" y="270"/>
                      <a:pt x="408" y="429"/>
                      <a:pt x="316" y="588"/>
                    </a:cubicBezTo>
                    <a:lnTo>
                      <a:pt x="39" y="1068"/>
                    </a:lnTo>
                    <a:cubicBezTo>
                      <a:pt x="4" y="1131"/>
                      <a:pt x="0" y="1215"/>
                      <a:pt x="39" y="1276"/>
                    </a:cubicBezTo>
                    <a:lnTo>
                      <a:pt x="40" y="1277"/>
                    </a:lnTo>
                    <a:lnTo>
                      <a:pt x="41" y="1278"/>
                    </a:lnTo>
                    <a:cubicBezTo>
                      <a:pt x="133" y="1437"/>
                      <a:pt x="224" y="1596"/>
                      <a:pt x="316" y="1755"/>
                    </a:cubicBezTo>
                    <a:lnTo>
                      <a:pt x="593" y="2235"/>
                    </a:lnTo>
                    <a:cubicBezTo>
                      <a:pt x="630" y="2297"/>
                      <a:pt x="701" y="2342"/>
                      <a:pt x="774" y="2339"/>
                    </a:cubicBezTo>
                    <a:lnTo>
                      <a:pt x="775" y="2338"/>
                    </a:lnTo>
                    <a:lnTo>
                      <a:pt x="776" y="2338"/>
                    </a:lnTo>
                    <a:cubicBezTo>
                      <a:pt x="960" y="2338"/>
                      <a:pt x="1143" y="2338"/>
                      <a:pt x="1327" y="2338"/>
                    </a:cubicBezTo>
                    <a:lnTo>
                      <a:pt x="1881" y="2338"/>
                    </a:lnTo>
                    <a:cubicBezTo>
                      <a:pt x="1953" y="2337"/>
                      <a:pt x="2028" y="2299"/>
                      <a:pt x="2061" y="2234"/>
                    </a:cubicBezTo>
                    <a:lnTo>
                      <a:pt x="2062" y="2233"/>
                    </a:lnTo>
                    <a:lnTo>
                      <a:pt x="2062" y="2231"/>
                    </a:lnTo>
                    <a:cubicBezTo>
                      <a:pt x="2154" y="2073"/>
                      <a:pt x="2246" y="1914"/>
                      <a:pt x="2337" y="1755"/>
                    </a:cubicBezTo>
                    <a:lnTo>
                      <a:pt x="2615" y="1274"/>
                    </a:lnTo>
                    <a:cubicBezTo>
                      <a:pt x="2650" y="1212"/>
                      <a:pt x="2654" y="1128"/>
                      <a:pt x="2614" y="1067"/>
                    </a:cubicBezTo>
                    <a:lnTo>
                      <a:pt x="2613" y="1066"/>
                    </a:lnTo>
                    <a:lnTo>
                      <a:pt x="2613" y="1064"/>
                    </a:lnTo>
                    <a:cubicBezTo>
                      <a:pt x="2521" y="906"/>
                      <a:pt x="2429" y="747"/>
                      <a:pt x="2337" y="588"/>
                    </a:cubicBezTo>
                    <a:lnTo>
                      <a:pt x="2060" y="107"/>
                    </a:lnTo>
                    <a:close/>
                  </a:path>
                </a:pathLst>
              </a:custGeom>
              <a:solidFill>
                <a:schemeClr val="tx1"/>
              </a:solidFill>
              <a:ln w="12700">
                <a:solidFill>
                  <a:schemeClr val="bg2"/>
                </a:solidFill>
                <a:miter lim="800000"/>
              </a:ln>
            </p:spPr>
            <p:txBody>
              <a:bodyPr/>
              <a:lstStyle/>
              <a:p>
                <a:pPr>
                  <a:defRPr/>
                </a:pPr>
                <a:endParaRPr lang="zh-CN" altLang="en-US">
                  <a:latin typeface="+mn-lt"/>
                  <a:ea typeface="+mn-ea"/>
                  <a:cs typeface="+mn-ea"/>
                  <a:sym typeface="+mn-lt"/>
                </a:endParaRPr>
              </a:p>
            </p:txBody>
          </p:sp>
        </p:grpSp>
        <p:sp>
          <p:nvSpPr>
            <p:cNvPr id="33" name="文本框 32"/>
            <p:cNvSpPr txBox="1"/>
            <p:nvPr/>
          </p:nvSpPr>
          <p:spPr>
            <a:xfrm>
              <a:off x="1219200" y="2971800"/>
              <a:ext cx="2236788" cy="1322388"/>
            </a:xfrm>
            <a:prstGeom prst="rect">
              <a:avLst/>
            </a:prstGeom>
            <a:noFill/>
          </p:spPr>
          <p:txBody>
            <a:bodyPr wrap="none">
              <a:spAutoFit/>
            </a:bodyPr>
            <a:lstStyle/>
            <a:p>
              <a:pPr>
                <a:defRPr/>
              </a:pPr>
              <a:r>
                <a:rPr lang="zh-CN" altLang="en-US" sz="8000" b="1" noProof="1">
                  <a:solidFill>
                    <a:schemeClr val="accent3"/>
                  </a:solidFill>
                  <a:latin typeface="+mn-lt"/>
                  <a:ea typeface="+mn-ea"/>
                  <a:cs typeface="+mn-ea"/>
                  <a:sym typeface="+mn-lt"/>
                </a:rPr>
                <a:t>治党</a:t>
              </a:r>
              <a:endParaRPr lang="zh-CN" altLang="en-US" sz="8000" b="1" noProof="1">
                <a:solidFill>
                  <a:schemeClr val="accent3"/>
                </a:solidFill>
                <a:latin typeface="+mn-lt"/>
                <a:ea typeface="+mn-ea"/>
                <a:cs typeface="+mn-ea"/>
                <a:sym typeface="+mn-lt"/>
              </a:endParaRPr>
            </a:p>
          </p:txBody>
        </p:sp>
        <p:sp>
          <p:nvSpPr>
            <p:cNvPr id="34" name="矩形 33"/>
            <p:cNvSpPr/>
            <p:nvPr/>
          </p:nvSpPr>
          <p:spPr>
            <a:xfrm>
              <a:off x="1406525" y="4335463"/>
              <a:ext cx="1981200" cy="400050"/>
            </a:xfrm>
            <a:prstGeom prst="rect">
              <a:avLst/>
            </a:prstGeom>
          </p:spPr>
          <p:txBody>
            <a:bodyPr wrap="none">
              <a:spAutoFit/>
            </a:bodyPr>
            <a:lstStyle/>
            <a:p>
              <a:pPr>
                <a:defRPr/>
              </a:pPr>
              <a:r>
                <a:rPr lang="zh-CN" altLang="en-US" sz="2000" noProof="1">
                  <a:solidFill>
                    <a:schemeClr val="accent3"/>
                  </a:solidFill>
                  <a:latin typeface="+mn-lt"/>
                  <a:ea typeface="+mn-ea"/>
                  <a:cs typeface="+mn-ea"/>
                  <a:sym typeface="+mn-lt"/>
                </a:rPr>
                <a:t>体现为三点方面</a:t>
              </a:r>
              <a:endParaRPr lang="zh-CN" altLang="en-US" sz="2000" noProof="1">
                <a:solidFill>
                  <a:schemeClr val="accent3"/>
                </a:solidFill>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0-#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0-#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54"/>
          <p:cNvSpPr txBox="1">
            <a:spLocks noChangeArrowheads="1"/>
          </p:cNvSpPr>
          <p:nvPr/>
        </p:nvSpPr>
        <p:spPr bwMode="auto">
          <a:xfrm>
            <a:off x="947738" y="200025"/>
            <a:ext cx="6230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en-US" altLang="zh-CN" sz="2800" smtClean="0">
                <a:latin typeface="+mn-lt"/>
                <a:ea typeface="+mn-ea"/>
                <a:cs typeface="+mn-ea"/>
                <a:sym typeface="+mn-lt"/>
              </a:rPr>
              <a:t>1.3 </a:t>
            </a:r>
            <a:r>
              <a:rPr lang="zh-CN" altLang="en-US" sz="2800" smtClean="0">
                <a:latin typeface="+mn-lt"/>
                <a:ea typeface="+mn-ea"/>
                <a:cs typeface="+mn-ea"/>
                <a:sym typeface="+mn-lt"/>
              </a:rPr>
              <a:t>为什么要全面从严治党？</a:t>
            </a:r>
            <a:endParaRPr lang="zh-CN" altLang="en-US" sz="2800" smtClean="0">
              <a:latin typeface="+mn-lt"/>
              <a:ea typeface="+mn-ea"/>
              <a:cs typeface="+mn-ea"/>
              <a:sym typeface="+mn-lt"/>
            </a:endParaRPr>
          </a:p>
        </p:txBody>
      </p:sp>
      <p:sp>
        <p:nvSpPr>
          <p:cNvPr id="24579" name="Line 8"/>
          <p:cNvSpPr>
            <a:spLocks noChangeShapeType="1"/>
          </p:cNvSpPr>
          <p:nvPr/>
        </p:nvSpPr>
        <p:spPr bwMode="auto">
          <a:xfrm>
            <a:off x="1033463" y="703263"/>
            <a:ext cx="9737725" cy="0"/>
          </a:xfrm>
          <a:prstGeom prst="line">
            <a:avLst/>
          </a:prstGeom>
          <a:noFill/>
          <a:ln w="12700">
            <a:solidFill>
              <a:schemeClr val="tx2"/>
            </a:solidFill>
            <a:prstDash val="dash"/>
            <a:miter lim="800000"/>
          </a:ln>
          <a:extLst>
            <a:ext uri="{909E8E84-426E-40DD-AFC4-6F175D3DCCD1}">
              <a14:hiddenFill xmlns:a14="http://schemas.microsoft.com/office/drawing/2010/main">
                <a:noFill/>
              </a14:hiddenFill>
            </a:ext>
          </a:extLst>
        </p:spPr>
        <p:txBody>
          <a:bodyPr/>
          <a:lstStyle/>
          <a:p>
            <a:pPr>
              <a:defRPr/>
            </a:pPr>
            <a:endParaRPr lang="zh-CN" altLang="en-US">
              <a:latin typeface="+mn-lt"/>
              <a:ea typeface="+mn-ea"/>
              <a:cs typeface="+mn-ea"/>
              <a:sym typeface="+mn-lt"/>
            </a:endParaRPr>
          </a:p>
        </p:txBody>
      </p:sp>
      <p:grpSp>
        <p:nvGrpSpPr>
          <p:cNvPr id="18" name="组合 17"/>
          <p:cNvGrpSpPr/>
          <p:nvPr/>
        </p:nvGrpSpPr>
        <p:grpSpPr bwMode="auto">
          <a:xfrm>
            <a:off x="1033463" y="4868863"/>
            <a:ext cx="10106025" cy="1512887"/>
            <a:chOff x="1033575" y="4869160"/>
            <a:chExt cx="10105366" cy="1512168"/>
          </a:xfrm>
        </p:grpSpPr>
        <p:sp>
          <p:nvSpPr>
            <p:cNvPr id="4" name="矩形 3"/>
            <p:cNvSpPr/>
            <p:nvPr/>
          </p:nvSpPr>
          <p:spPr bwMode="auto">
            <a:xfrm>
              <a:off x="1033575" y="4869160"/>
              <a:ext cx="10105366" cy="1512168"/>
            </a:xfrm>
            <a:prstGeom prst="rect">
              <a:avLst/>
            </a:prstGeom>
            <a:solidFill>
              <a:schemeClr val="tx1"/>
            </a:solidFill>
            <a:ln w="38100">
              <a:solidFill>
                <a:schemeClr val="bg2">
                  <a:lumMod val="75000"/>
                </a:schemeClr>
              </a:solidFill>
              <a:round/>
            </a:ln>
            <a:effectLst>
              <a:innerShdw blurRad="114300">
                <a:prstClr val="black"/>
              </a:innerShdw>
            </a:effectLst>
          </p:spPr>
          <p:txBody>
            <a:bodyPr/>
            <a:lstStyle/>
            <a:p>
              <a:pPr eaLnBrk="1" hangingPunct="1">
                <a:defRPr/>
              </a:pPr>
              <a:endParaRPr lang="zh-CN" altLang="en-US" noProof="1">
                <a:latin typeface="+mn-lt"/>
                <a:ea typeface="+mn-ea"/>
                <a:cs typeface="+mn-ea"/>
                <a:sym typeface="+mn-lt"/>
              </a:endParaRPr>
            </a:p>
          </p:txBody>
        </p:sp>
        <p:sp>
          <p:nvSpPr>
            <p:cNvPr id="24582" name="矩形 7"/>
            <p:cNvSpPr>
              <a:spLocks noChangeArrowheads="1"/>
            </p:cNvSpPr>
            <p:nvPr/>
          </p:nvSpPr>
          <p:spPr bwMode="auto">
            <a:xfrm>
              <a:off x="1246286" y="5110345"/>
              <a:ext cx="9665657" cy="1015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defRPr/>
              </a:pPr>
              <a:r>
                <a:rPr lang="zh-CN" altLang="en-US" sz="2000">
                  <a:solidFill>
                    <a:schemeClr val="bg2"/>
                  </a:solidFill>
                  <a:latin typeface="+mn-lt"/>
                  <a:ea typeface="+mn-ea"/>
                  <a:cs typeface="+mn-ea"/>
                  <a:sym typeface="+mn-lt"/>
                </a:rPr>
                <a:t>我国面临的这个国际环境挑战与机遇并存，世界形势的变化将对中国的发展产生深远影响，将对作为执政党的中国共产党的执政环境产生重大影响，因此必须贯彻党要管党、从严治党的方针，使中国共产党不断提高应对外部环境考验的能力。 </a:t>
              </a:r>
              <a:endParaRPr lang="zh-CN" altLang="en-US" sz="2000">
                <a:solidFill>
                  <a:schemeClr val="bg2"/>
                </a:solidFill>
                <a:latin typeface="+mn-lt"/>
                <a:ea typeface="+mn-ea"/>
                <a:cs typeface="+mn-ea"/>
                <a:sym typeface="+mn-lt"/>
              </a:endParaRPr>
            </a:p>
          </p:txBody>
        </p:sp>
      </p:grpSp>
      <p:sp>
        <p:nvSpPr>
          <p:cNvPr id="27658" name="椭圆 8"/>
          <p:cNvSpPr>
            <a:spLocks noChangeArrowheads="1"/>
          </p:cNvSpPr>
          <p:nvPr/>
        </p:nvSpPr>
        <p:spPr bwMode="auto">
          <a:xfrm>
            <a:off x="4244975" y="1341438"/>
            <a:ext cx="3384550" cy="3384550"/>
          </a:xfrm>
          <a:prstGeom prst="ellipse">
            <a:avLst/>
          </a:prstGeom>
          <a:noFill/>
          <a:ln w="9525">
            <a:solidFill>
              <a:schemeClr val="tx2"/>
            </a:solidFill>
            <a:prstDash val="dash"/>
            <a:rou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sym typeface="+mn-lt"/>
            </a:endParaRPr>
          </a:p>
        </p:txBody>
      </p:sp>
      <p:grpSp>
        <p:nvGrpSpPr>
          <p:cNvPr id="3" name="组合 2"/>
          <p:cNvGrpSpPr/>
          <p:nvPr/>
        </p:nvGrpSpPr>
        <p:grpSpPr bwMode="auto">
          <a:xfrm>
            <a:off x="4595813" y="1682750"/>
            <a:ext cx="2701925" cy="2703513"/>
            <a:chOff x="4595813" y="1682750"/>
            <a:chExt cx="2701925" cy="2703513"/>
          </a:xfrm>
        </p:grpSpPr>
        <p:sp>
          <p:nvSpPr>
            <p:cNvPr id="2" name="椭圆 1"/>
            <p:cNvSpPr/>
            <p:nvPr/>
          </p:nvSpPr>
          <p:spPr bwMode="auto">
            <a:xfrm>
              <a:off x="4595813" y="1682750"/>
              <a:ext cx="2701925" cy="2703513"/>
            </a:xfrm>
            <a:prstGeom prst="ellipse">
              <a:avLst/>
            </a:prstGeom>
            <a:solidFill>
              <a:schemeClr val="tx1"/>
            </a:solidFill>
            <a:ln w="38100">
              <a:solidFill>
                <a:schemeClr val="bg2"/>
              </a:solidFill>
              <a:round/>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sp>
          <p:nvSpPr>
            <p:cNvPr id="24607" name="Freeform 5"/>
            <p:cNvSpPr>
              <a:spLocks noEditPoints="1" noChangeArrowheads="1"/>
            </p:cNvSpPr>
            <p:nvPr/>
          </p:nvSpPr>
          <p:spPr bwMode="auto">
            <a:xfrm>
              <a:off x="5546725" y="2103438"/>
              <a:ext cx="739775" cy="722312"/>
            </a:xfrm>
            <a:custGeom>
              <a:avLst/>
              <a:gdLst>
                <a:gd name="T0" fmla="*/ 0 w 1099"/>
                <a:gd name="T1" fmla="*/ 550 h 1099"/>
                <a:gd name="T2" fmla="*/ 1099 w 1099"/>
                <a:gd name="T3" fmla="*/ 550 h 1099"/>
                <a:gd name="T4" fmla="*/ 807 w 1099"/>
                <a:gd name="T5" fmla="*/ 598 h 1099"/>
                <a:gd name="T6" fmla="*/ 967 w 1099"/>
                <a:gd name="T7" fmla="*/ 598 h 1099"/>
                <a:gd name="T8" fmla="*/ 794 w 1099"/>
                <a:gd name="T9" fmla="*/ 730 h 1099"/>
                <a:gd name="T10" fmla="*/ 794 w 1099"/>
                <a:gd name="T11" fmla="*/ 369 h 1099"/>
                <a:gd name="T12" fmla="*/ 915 w 1099"/>
                <a:gd name="T13" fmla="*/ 342 h 1099"/>
                <a:gd name="T14" fmla="*/ 807 w 1099"/>
                <a:gd name="T15" fmla="*/ 501 h 1099"/>
                <a:gd name="T16" fmla="*/ 710 w 1099"/>
                <a:gd name="T17" fmla="*/ 598 h 1099"/>
                <a:gd name="T18" fmla="*/ 698 w 1099"/>
                <a:gd name="T19" fmla="*/ 717 h 1099"/>
                <a:gd name="T20" fmla="*/ 401 w 1099"/>
                <a:gd name="T21" fmla="*/ 717 h 1099"/>
                <a:gd name="T22" fmla="*/ 710 w 1099"/>
                <a:gd name="T23" fmla="*/ 598 h 1099"/>
                <a:gd name="T24" fmla="*/ 698 w 1099"/>
                <a:gd name="T25" fmla="*/ 381 h 1099"/>
                <a:gd name="T26" fmla="*/ 389 w 1099"/>
                <a:gd name="T27" fmla="*/ 501 h 1099"/>
                <a:gd name="T28" fmla="*/ 698 w 1099"/>
                <a:gd name="T29" fmla="*/ 381 h 1099"/>
                <a:gd name="T30" fmla="*/ 852 w 1099"/>
                <a:gd name="T31" fmla="*/ 258 h 1099"/>
                <a:gd name="T32" fmla="*/ 741 w 1099"/>
                <a:gd name="T33" fmla="*/ 175 h 1099"/>
                <a:gd name="T34" fmla="*/ 852 w 1099"/>
                <a:gd name="T35" fmla="*/ 258 h 1099"/>
                <a:gd name="T36" fmla="*/ 677 w 1099"/>
                <a:gd name="T37" fmla="*/ 286 h 1099"/>
                <a:gd name="T38" fmla="*/ 449 w 1099"/>
                <a:gd name="T39" fmla="*/ 210 h 1099"/>
                <a:gd name="T40" fmla="*/ 605 w 1099"/>
                <a:gd name="T41" fmla="*/ 133 h 1099"/>
                <a:gd name="T42" fmla="*/ 677 w 1099"/>
                <a:gd name="T43" fmla="*/ 286 h 1099"/>
                <a:gd name="T44" fmla="*/ 358 w 1099"/>
                <a:gd name="T45" fmla="*/ 175 h 1099"/>
                <a:gd name="T46" fmla="*/ 246 w 1099"/>
                <a:gd name="T47" fmla="*/ 258 h 1099"/>
                <a:gd name="T48" fmla="*/ 358 w 1099"/>
                <a:gd name="T49" fmla="*/ 175 h 1099"/>
                <a:gd name="T50" fmla="*/ 358 w 1099"/>
                <a:gd name="T51" fmla="*/ 924 h 1099"/>
                <a:gd name="T52" fmla="*/ 246 w 1099"/>
                <a:gd name="T53" fmla="*/ 840 h 1099"/>
                <a:gd name="T54" fmla="*/ 358 w 1099"/>
                <a:gd name="T55" fmla="*/ 924 h 1099"/>
                <a:gd name="T56" fmla="*/ 421 w 1099"/>
                <a:gd name="T57" fmla="*/ 813 h 1099"/>
                <a:gd name="T58" fmla="*/ 650 w 1099"/>
                <a:gd name="T59" fmla="*/ 889 h 1099"/>
                <a:gd name="T60" fmla="*/ 494 w 1099"/>
                <a:gd name="T61" fmla="*/ 966 h 1099"/>
                <a:gd name="T62" fmla="*/ 421 w 1099"/>
                <a:gd name="T63" fmla="*/ 813 h 1099"/>
                <a:gd name="T64" fmla="*/ 741 w 1099"/>
                <a:gd name="T65" fmla="*/ 924 h 1099"/>
                <a:gd name="T66" fmla="*/ 852 w 1099"/>
                <a:gd name="T67" fmla="*/ 840 h 1099"/>
                <a:gd name="T68" fmla="*/ 741 w 1099"/>
                <a:gd name="T69" fmla="*/ 924 h 1099"/>
                <a:gd name="T70" fmla="*/ 305 w 1099"/>
                <a:gd name="T71" fmla="*/ 730 h 1099"/>
                <a:gd name="T72" fmla="*/ 132 w 1099"/>
                <a:gd name="T73" fmla="*/ 598 h 1099"/>
                <a:gd name="T74" fmla="*/ 305 w 1099"/>
                <a:gd name="T75" fmla="*/ 730 h 1099"/>
                <a:gd name="T76" fmla="*/ 292 w 1099"/>
                <a:gd name="T77" fmla="*/ 501 h 1099"/>
                <a:gd name="T78" fmla="*/ 184 w 1099"/>
                <a:gd name="T79" fmla="*/ 342 h 1099"/>
                <a:gd name="T80" fmla="*/ 292 w 1099"/>
                <a:gd name="T81" fmla="*/ 501 h 1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99" h="1099">
                  <a:moveTo>
                    <a:pt x="549" y="0"/>
                  </a:moveTo>
                  <a:cubicBezTo>
                    <a:pt x="246" y="0"/>
                    <a:pt x="0" y="247"/>
                    <a:pt x="0" y="550"/>
                  </a:cubicBezTo>
                  <a:cubicBezTo>
                    <a:pt x="0" y="853"/>
                    <a:pt x="246" y="1099"/>
                    <a:pt x="549" y="1099"/>
                  </a:cubicBezTo>
                  <a:cubicBezTo>
                    <a:pt x="852" y="1099"/>
                    <a:pt x="1099" y="853"/>
                    <a:pt x="1099" y="550"/>
                  </a:cubicBezTo>
                  <a:cubicBezTo>
                    <a:pt x="1099" y="247"/>
                    <a:pt x="852" y="0"/>
                    <a:pt x="549" y="0"/>
                  </a:cubicBezTo>
                  <a:close/>
                  <a:moveTo>
                    <a:pt x="807" y="598"/>
                  </a:moveTo>
                  <a:lnTo>
                    <a:pt x="807" y="598"/>
                  </a:lnTo>
                  <a:lnTo>
                    <a:pt x="967" y="598"/>
                  </a:lnTo>
                  <a:cubicBezTo>
                    <a:pt x="960" y="654"/>
                    <a:pt x="943" y="708"/>
                    <a:pt x="915" y="758"/>
                  </a:cubicBezTo>
                  <a:cubicBezTo>
                    <a:pt x="878" y="746"/>
                    <a:pt x="838" y="737"/>
                    <a:pt x="794" y="730"/>
                  </a:cubicBezTo>
                  <a:cubicBezTo>
                    <a:pt x="801" y="687"/>
                    <a:pt x="805" y="643"/>
                    <a:pt x="807" y="598"/>
                  </a:cubicBezTo>
                  <a:close/>
                  <a:moveTo>
                    <a:pt x="794" y="369"/>
                  </a:moveTo>
                  <a:lnTo>
                    <a:pt x="794" y="369"/>
                  </a:lnTo>
                  <a:cubicBezTo>
                    <a:pt x="838" y="362"/>
                    <a:pt x="878" y="352"/>
                    <a:pt x="915" y="342"/>
                  </a:cubicBezTo>
                  <a:cubicBezTo>
                    <a:pt x="943" y="391"/>
                    <a:pt x="960" y="445"/>
                    <a:pt x="967" y="501"/>
                  </a:cubicBezTo>
                  <a:lnTo>
                    <a:pt x="807" y="501"/>
                  </a:lnTo>
                  <a:cubicBezTo>
                    <a:pt x="805" y="456"/>
                    <a:pt x="801" y="412"/>
                    <a:pt x="794" y="369"/>
                  </a:cubicBezTo>
                  <a:close/>
                  <a:moveTo>
                    <a:pt x="710" y="598"/>
                  </a:moveTo>
                  <a:lnTo>
                    <a:pt x="710" y="598"/>
                  </a:lnTo>
                  <a:cubicBezTo>
                    <a:pt x="708" y="639"/>
                    <a:pt x="704" y="679"/>
                    <a:pt x="698" y="717"/>
                  </a:cubicBezTo>
                  <a:cubicBezTo>
                    <a:pt x="650" y="713"/>
                    <a:pt x="600" y="711"/>
                    <a:pt x="549" y="711"/>
                  </a:cubicBezTo>
                  <a:cubicBezTo>
                    <a:pt x="499" y="711"/>
                    <a:pt x="449" y="713"/>
                    <a:pt x="401" y="717"/>
                  </a:cubicBezTo>
                  <a:cubicBezTo>
                    <a:pt x="394" y="679"/>
                    <a:pt x="390" y="639"/>
                    <a:pt x="389" y="598"/>
                  </a:cubicBezTo>
                  <a:lnTo>
                    <a:pt x="710" y="598"/>
                  </a:lnTo>
                  <a:close/>
                  <a:moveTo>
                    <a:pt x="698" y="381"/>
                  </a:moveTo>
                  <a:lnTo>
                    <a:pt x="698" y="381"/>
                  </a:lnTo>
                  <a:cubicBezTo>
                    <a:pt x="704" y="420"/>
                    <a:pt x="708" y="460"/>
                    <a:pt x="710" y="501"/>
                  </a:cubicBezTo>
                  <a:lnTo>
                    <a:pt x="389" y="501"/>
                  </a:lnTo>
                  <a:cubicBezTo>
                    <a:pt x="390" y="460"/>
                    <a:pt x="394" y="420"/>
                    <a:pt x="401" y="381"/>
                  </a:cubicBezTo>
                  <a:cubicBezTo>
                    <a:pt x="497" y="390"/>
                    <a:pt x="602" y="390"/>
                    <a:pt x="698" y="381"/>
                  </a:cubicBezTo>
                  <a:close/>
                  <a:moveTo>
                    <a:pt x="852" y="258"/>
                  </a:moveTo>
                  <a:lnTo>
                    <a:pt x="852" y="258"/>
                  </a:lnTo>
                  <a:cubicBezTo>
                    <a:pt x="828" y="265"/>
                    <a:pt x="802" y="270"/>
                    <a:pt x="774" y="274"/>
                  </a:cubicBezTo>
                  <a:cubicBezTo>
                    <a:pt x="765" y="238"/>
                    <a:pt x="754" y="205"/>
                    <a:pt x="741" y="175"/>
                  </a:cubicBezTo>
                  <a:cubicBezTo>
                    <a:pt x="779" y="195"/>
                    <a:pt x="815" y="221"/>
                    <a:pt x="847" y="252"/>
                  </a:cubicBezTo>
                  <a:cubicBezTo>
                    <a:pt x="849" y="254"/>
                    <a:pt x="850" y="256"/>
                    <a:pt x="852" y="258"/>
                  </a:cubicBezTo>
                  <a:close/>
                  <a:moveTo>
                    <a:pt x="677" y="286"/>
                  </a:moveTo>
                  <a:lnTo>
                    <a:pt x="677" y="286"/>
                  </a:lnTo>
                  <a:cubicBezTo>
                    <a:pt x="595" y="292"/>
                    <a:pt x="504" y="292"/>
                    <a:pt x="421" y="286"/>
                  </a:cubicBezTo>
                  <a:cubicBezTo>
                    <a:pt x="429" y="258"/>
                    <a:pt x="438" y="233"/>
                    <a:pt x="449" y="210"/>
                  </a:cubicBezTo>
                  <a:cubicBezTo>
                    <a:pt x="462" y="178"/>
                    <a:pt x="478" y="152"/>
                    <a:pt x="494" y="133"/>
                  </a:cubicBezTo>
                  <a:cubicBezTo>
                    <a:pt x="530" y="128"/>
                    <a:pt x="568" y="128"/>
                    <a:pt x="605" y="133"/>
                  </a:cubicBezTo>
                  <a:cubicBezTo>
                    <a:pt x="621" y="152"/>
                    <a:pt x="637" y="178"/>
                    <a:pt x="650" y="210"/>
                  </a:cubicBezTo>
                  <a:cubicBezTo>
                    <a:pt x="660" y="233"/>
                    <a:pt x="669" y="258"/>
                    <a:pt x="677" y="286"/>
                  </a:cubicBezTo>
                  <a:close/>
                  <a:moveTo>
                    <a:pt x="358" y="175"/>
                  </a:moveTo>
                  <a:lnTo>
                    <a:pt x="358" y="175"/>
                  </a:lnTo>
                  <a:cubicBezTo>
                    <a:pt x="345" y="205"/>
                    <a:pt x="334" y="238"/>
                    <a:pt x="324" y="274"/>
                  </a:cubicBezTo>
                  <a:cubicBezTo>
                    <a:pt x="297" y="270"/>
                    <a:pt x="271" y="265"/>
                    <a:pt x="246" y="258"/>
                  </a:cubicBezTo>
                  <a:cubicBezTo>
                    <a:pt x="248" y="256"/>
                    <a:pt x="250" y="254"/>
                    <a:pt x="252" y="252"/>
                  </a:cubicBezTo>
                  <a:cubicBezTo>
                    <a:pt x="283" y="221"/>
                    <a:pt x="319" y="195"/>
                    <a:pt x="358" y="175"/>
                  </a:cubicBezTo>
                  <a:close/>
                  <a:moveTo>
                    <a:pt x="358" y="924"/>
                  </a:moveTo>
                  <a:lnTo>
                    <a:pt x="358" y="924"/>
                  </a:lnTo>
                  <a:cubicBezTo>
                    <a:pt x="319" y="904"/>
                    <a:pt x="283" y="877"/>
                    <a:pt x="252" y="847"/>
                  </a:cubicBezTo>
                  <a:cubicBezTo>
                    <a:pt x="250" y="845"/>
                    <a:pt x="248" y="842"/>
                    <a:pt x="246" y="840"/>
                  </a:cubicBezTo>
                  <a:cubicBezTo>
                    <a:pt x="271" y="834"/>
                    <a:pt x="297" y="830"/>
                    <a:pt x="324" y="825"/>
                  </a:cubicBezTo>
                  <a:cubicBezTo>
                    <a:pt x="334" y="861"/>
                    <a:pt x="345" y="894"/>
                    <a:pt x="358" y="924"/>
                  </a:cubicBezTo>
                  <a:close/>
                  <a:moveTo>
                    <a:pt x="421" y="813"/>
                  </a:moveTo>
                  <a:lnTo>
                    <a:pt x="421" y="813"/>
                  </a:lnTo>
                  <a:cubicBezTo>
                    <a:pt x="504" y="806"/>
                    <a:pt x="595" y="806"/>
                    <a:pt x="677" y="813"/>
                  </a:cubicBezTo>
                  <a:cubicBezTo>
                    <a:pt x="669" y="840"/>
                    <a:pt x="660" y="866"/>
                    <a:pt x="650" y="889"/>
                  </a:cubicBezTo>
                  <a:cubicBezTo>
                    <a:pt x="637" y="920"/>
                    <a:pt x="621" y="946"/>
                    <a:pt x="605" y="966"/>
                  </a:cubicBezTo>
                  <a:cubicBezTo>
                    <a:pt x="568" y="971"/>
                    <a:pt x="530" y="971"/>
                    <a:pt x="494" y="966"/>
                  </a:cubicBezTo>
                  <a:cubicBezTo>
                    <a:pt x="478" y="946"/>
                    <a:pt x="462" y="920"/>
                    <a:pt x="449" y="889"/>
                  </a:cubicBezTo>
                  <a:cubicBezTo>
                    <a:pt x="438" y="866"/>
                    <a:pt x="429" y="840"/>
                    <a:pt x="421" y="813"/>
                  </a:cubicBezTo>
                  <a:close/>
                  <a:moveTo>
                    <a:pt x="741" y="924"/>
                  </a:moveTo>
                  <a:lnTo>
                    <a:pt x="741" y="924"/>
                  </a:lnTo>
                  <a:cubicBezTo>
                    <a:pt x="754" y="894"/>
                    <a:pt x="765" y="861"/>
                    <a:pt x="774" y="825"/>
                  </a:cubicBezTo>
                  <a:cubicBezTo>
                    <a:pt x="802" y="830"/>
                    <a:pt x="828" y="834"/>
                    <a:pt x="852" y="840"/>
                  </a:cubicBezTo>
                  <a:cubicBezTo>
                    <a:pt x="850" y="842"/>
                    <a:pt x="849" y="845"/>
                    <a:pt x="847" y="847"/>
                  </a:cubicBezTo>
                  <a:cubicBezTo>
                    <a:pt x="815" y="877"/>
                    <a:pt x="779" y="904"/>
                    <a:pt x="741" y="924"/>
                  </a:cubicBezTo>
                  <a:close/>
                  <a:moveTo>
                    <a:pt x="305" y="730"/>
                  </a:moveTo>
                  <a:lnTo>
                    <a:pt x="305" y="730"/>
                  </a:lnTo>
                  <a:cubicBezTo>
                    <a:pt x="261" y="737"/>
                    <a:pt x="220" y="746"/>
                    <a:pt x="184" y="758"/>
                  </a:cubicBezTo>
                  <a:cubicBezTo>
                    <a:pt x="156" y="708"/>
                    <a:pt x="138" y="654"/>
                    <a:pt x="132" y="598"/>
                  </a:cubicBezTo>
                  <a:lnTo>
                    <a:pt x="292" y="598"/>
                  </a:lnTo>
                  <a:cubicBezTo>
                    <a:pt x="294" y="643"/>
                    <a:pt x="298" y="687"/>
                    <a:pt x="305" y="730"/>
                  </a:cubicBezTo>
                  <a:close/>
                  <a:moveTo>
                    <a:pt x="292" y="501"/>
                  </a:moveTo>
                  <a:lnTo>
                    <a:pt x="292" y="501"/>
                  </a:lnTo>
                  <a:lnTo>
                    <a:pt x="132" y="501"/>
                  </a:lnTo>
                  <a:cubicBezTo>
                    <a:pt x="138" y="445"/>
                    <a:pt x="156" y="391"/>
                    <a:pt x="184" y="342"/>
                  </a:cubicBezTo>
                  <a:cubicBezTo>
                    <a:pt x="220" y="352"/>
                    <a:pt x="261" y="362"/>
                    <a:pt x="305" y="369"/>
                  </a:cubicBezTo>
                  <a:cubicBezTo>
                    <a:pt x="298" y="412"/>
                    <a:pt x="294" y="456"/>
                    <a:pt x="292" y="501"/>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schemeClr val="bg2"/>
                </a:solidFill>
                <a:latin typeface="+mn-lt"/>
                <a:ea typeface="+mn-ea"/>
                <a:cs typeface="+mn-ea"/>
                <a:sym typeface="+mn-lt"/>
              </a:endParaRPr>
            </a:p>
          </p:txBody>
        </p:sp>
        <p:sp>
          <p:nvSpPr>
            <p:cNvPr id="24608" name="文本框 6"/>
            <p:cNvSpPr txBox="1">
              <a:spLocks noChangeArrowheads="1"/>
            </p:cNvSpPr>
            <p:nvPr/>
          </p:nvSpPr>
          <p:spPr bwMode="auto">
            <a:xfrm>
              <a:off x="4991100" y="2763838"/>
              <a:ext cx="185261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6000" b="1">
                  <a:solidFill>
                    <a:schemeClr val="bg2"/>
                  </a:solidFill>
                  <a:latin typeface="+mn-lt"/>
                  <a:ea typeface="+mn-ea"/>
                  <a:cs typeface="+mn-ea"/>
                  <a:sym typeface="+mn-lt"/>
                </a:rPr>
                <a:t>世情</a:t>
              </a:r>
              <a:endParaRPr lang="zh-CN" altLang="en-US" sz="5400">
                <a:solidFill>
                  <a:schemeClr val="bg2"/>
                </a:solidFill>
                <a:latin typeface="+mn-lt"/>
                <a:ea typeface="+mn-ea"/>
                <a:cs typeface="+mn-ea"/>
                <a:sym typeface="+mn-lt"/>
              </a:endParaRPr>
            </a:p>
          </p:txBody>
        </p:sp>
        <p:sp>
          <p:nvSpPr>
            <p:cNvPr id="24609" name="文本框 72"/>
            <p:cNvSpPr txBox="1">
              <a:spLocks noChangeArrowheads="1"/>
            </p:cNvSpPr>
            <p:nvPr/>
          </p:nvSpPr>
          <p:spPr bwMode="auto">
            <a:xfrm>
              <a:off x="5213350" y="3654425"/>
              <a:ext cx="1498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2400">
                  <a:solidFill>
                    <a:schemeClr val="bg2"/>
                  </a:solidFill>
                  <a:latin typeface="+mn-lt"/>
                  <a:ea typeface="+mn-ea"/>
                  <a:cs typeface="+mn-ea"/>
                  <a:sym typeface="+mn-lt"/>
                </a:rPr>
                <a:t>的变化</a:t>
              </a:r>
              <a:endParaRPr lang="zh-CN" altLang="en-US" sz="4400">
                <a:solidFill>
                  <a:schemeClr val="bg2"/>
                </a:solidFill>
                <a:latin typeface="+mn-lt"/>
                <a:ea typeface="+mn-ea"/>
                <a:cs typeface="+mn-ea"/>
                <a:sym typeface="+mn-lt"/>
              </a:endParaRPr>
            </a:p>
          </p:txBody>
        </p:sp>
      </p:grpSp>
      <p:grpSp>
        <p:nvGrpSpPr>
          <p:cNvPr id="5" name="组合 4"/>
          <p:cNvGrpSpPr/>
          <p:nvPr/>
        </p:nvGrpSpPr>
        <p:grpSpPr bwMode="auto">
          <a:xfrm>
            <a:off x="1465263" y="1608138"/>
            <a:ext cx="3314700" cy="428625"/>
            <a:chOff x="1465263" y="1608138"/>
            <a:chExt cx="3314700" cy="428625"/>
          </a:xfrm>
        </p:grpSpPr>
        <p:grpSp>
          <p:nvGrpSpPr>
            <p:cNvPr id="27689" name="组合 9"/>
            <p:cNvGrpSpPr/>
            <p:nvPr/>
          </p:nvGrpSpPr>
          <p:grpSpPr bwMode="auto">
            <a:xfrm>
              <a:off x="1465263" y="1608138"/>
              <a:ext cx="2998787" cy="419100"/>
              <a:chOff x="1345853" y="1837373"/>
              <a:chExt cx="2999168" cy="420073"/>
            </a:xfrm>
          </p:grpSpPr>
          <p:sp>
            <p:nvSpPr>
              <p:cNvPr id="27691" name="圆角矩形 15"/>
              <p:cNvSpPr>
                <a:spLocks noChangeArrowheads="1"/>
              </p:cNvSpPr>
              <p:nvPr/>
            </p:nvSpPr>
            <p:spPr bwMode="auto">
              <a:xfrm>
                <a:off x="1345853" y="1837373"/>
                <a:ext cx="2999168" cy="420073"/>
              </a:xfrm>
              <a:prstGeom prst="roundRect">
                <a:avLst>
                  <a:gd name="adj" fmla="val 50000"/>
                </a:avLst>
              </a:prstGeom>
              <a:solidFill>
                <a:schemeClr val="bg2"/>
              </a:solidFill>
              <a:ln w="9525">
                <a:solidFill>
                  <a:schemeClr val="tx2"/>
                </a:solidFill>
                <a:rou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bg1"/>
                  </a:solidFill>
                  <a:sym typeface="+mn-lt"/>
                </a:endParaRPr>
              </a:p>
            </p:txBody>
          </p:sp>
          <p:sp>
            <p:nvSpPr>
              <p:cNvPr id="24586" name="文本框 11"/>
              <p:cNvSpPr txBox="1">
                <a:spLocks noChangeArrowheads="1"/>
              </p:cNvSpPr>
              <p:nvPr/>
            </p:nvSpPr>
            <p:spPr bwMode="auto">
              <a:xfrm>
                <a:off x="1714200" y="1862832"/>
                <a:ext cx="2262474" cy="369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a:solidFill>
                      <a:schemeClr val="bg1"/>
                    </a:solidFill>
                    <a:latin typeface="+mn-lt"/>
                    <a:ea typeface="+mn-ea"/>
                    <a:cs typeface="+mn-ea"/>
                    <a:sym typeface="+mn-lt"/>
                  </a:rPr>
                  <a:t>国际争端，局部冲突</a:t>
                </a:r>
                <a:endParaRPr lang="zh-CN" altLang="en-US">
                  <a:solidFill>
                    <a:schemeClr val="bg1"/>
                  </a:solidFill>
                  <a:latin typeface="+mn-lt"/>
                  <a:ea typeface="+mn-ea"/>
                  <a:cs typeface="+mn-ea"/>
                  <a:sym typeface="+mn-lt"/>
                </a:endParaRPr>
              </a:p>
            </p:txBody>
          </p:sp>
        </p:grpSp>
        <p:sp>
          <p:nvSpPr>
            <p:cNvPr id="74" name="Oval 13"/>
            <p:cNvSpPr>
              <a:spLocks noChangeArrowheads="1"/>
            </p:cNvSpPr>
            <p:nvPr/>
          </p:nvSpPr>
          <p:spPr bwMode="auto">
            <a:xfrm>
              <a:off x="4525963" y="1782763"/>
              <a:ext cx="254000" cy="254000"/>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grpSp>
      <p:grpSp>
        <p:nvGrpSpPr>
          <p:cNvPr id="7" name="组合 6"/>
          <p:cNvGrpSpPr/>
          <p:nvPr/>
        </p:nvGrpSpPr>
        <p:grpSpPr bwMode="auto">
          <a:xfrm>
            <a:off x="1096963" y="2384425"/>
            <a:ext cx="3322637" cy="420688"/>
            <a:chOff x="1097713" y="2384864"/>
            <a:chExt cx="3321887" cy="420073"/>
          </a:xfrm>
        </p:grpSpPr>
        <p:grpSp>
          <p:nvGrpSpPr>
            <p:cNvPr id="13" name="组合 12"/>
            <p:cNvGrpSpPr/>
            <p:nvPr/>
          </p:nvGrpSpPr>
          <p:grpSpPr>
            <a:xfrm>
              <a:off x="1097713" y="2384864"/>
              <a:ext cx="2999168" cy="420073"/>
              <a:chOff x="1101290" y="2614329"/>
              <a:chExt cx="2999168" cy="420073"/>
            </a:xfrm>
            <a:solidFill>
              <a:schemeClr val="bg2"/>
            </a:solidFill>
          </p:grpSpPr>
          <p:sp>
            <p:nvSpPr>
              <p:cNvPr id="14" name="圆角矩形 29"/>
              <p:cNvSpPr/>
              <p:nvPr/>
            </p:nvSpPr>
            <p:spPr bwMode="auto">
              <a:xfrm>
                <a:off x="1101290" y="2614329"/>
                <a:ext cx="2999168" cy="420073"/>
              </a:xfrm>
              <a:prstGeom prst="roundRect">
                <a:avLst>
                  <a:gd name="adj" fmla="val 50000"/>
                </a:avLst>
              </a:prstGeom>
              <a:grpFill/>
              <a:ln w="9525" cap="flat" cmpd="sng" algn="ctr">
                <a:solidFill>
                  <a:schemeClr val="tx2"/>
                </a:solid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noProof="1">
                  <a:solidFill>
                    <a:schemeClr val="bg1"/>
                  </a:solidFill>
                  <a:latin typeface="+mn-lt"/>
                  <a:ea typeface="+mn-ea"/>
                  <a:cs typeface="+mn-ea"/>
                  <a:sym typeface="+mn-lt"/>
                </a:endParaRPr>
              </a:p>
            </p:txBody>
          </p:sp>
          <p:sp>
            <p:nvSpPr>
              <p:cNvPr id="15" name="文本框 14"/>
              <p:cNvSpPr txBox="1"/>
              <p:nvPr/>
            </p:nvSpPr>
            <p:spPr>
              <a:xfrm>
                <a:off x="1123546" y="2640308"/>
                <a:ext cx="2954655" cy="369332"/>
              </a:xfrm>
              <a:prstGeom prst="rect">
                <a:avLst/>
              </a:prstGeom>
              <a:noFill/>
              <a:ln>
                <a:noFill/>
              </a:ln>
            </p:spPr>
            <p:txBody>
              <a:bodyPr wrap="none">
                <a:spAutoFit/>
              </a:bodyPr>
              <a:lstStyle/>
              <a:p>
                <a:pPr eaLnBrk="1" hangingPunct="1">
                  <a:defRPr/>
                </a:pPr>
                <a:r>
                  <a:rPr lang="zh-CN" altLang="en-US" noProof="1">
                    <a:solidFill>
                      <a:schemeClr val="bg1"/>
                    </a:solidFill>
                    <a:latin typeface="+mn-lt"/>
                    <a:ea typeface="+mn-ea"/>
                    <a:cs typeface="+mn-ea"/>
                    <a:sym typeface="+mn-lt"/>
                  </a:rPr>
                  <a:t>大国竞争激烈，世界不安宁</a:t>
                </a:r>
                <a:endParaRPr lang="zh-CN" altLang="en-US" noProof="1">
                  <a:solidFill>
                    <a:schemeClr val="bg1"/>
                  </a:solidFill>
                  <a:latin typeface="+mn-lt"/>
                  <a:ea typeface="+mn-ea"/>
                  <a:cs typeface="+mn-ea"/>
                  <a:sym typeface="+mn-lt"/>
                </a:endParaRPr>
              </a:p>
            </p:txBody>
          </p:sp>
        </p:grpSp>
        <p:sp>
          <p:nvSpPr>
            <p:cNvPr id="75" name="Oval 13"/>
            <p:cNvSpPr>
              <a:spLocks noChangeArrowheads="1"/>
            </p:cNvSpPr>
            <p:nvPr/>
          </p:nvSpPr>
          <p:spPr bwMode="auto">
            <a:xfrm>
              <a:off x="4165657" y="2505338"/>
              <a:ext cx="253943" cy="253629"/>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grpSp>
      <p:grpSp>
        <p:nvGrpSpPr>
          <p:cNvPr id="9" name="组合 8"/>
          <p:cNvGrpSpPr/>
          <p:nvPr/>
        </p:nvGrpSpPr>
        <p:grpSpPr bwMode="auto">
          <a:xfrm>
            <a:off x="1060450" y="3251200"/>
            <a:ext cx="3346450" cy="420688"/>
            <a:chOff x="1060450" y="3251200"/>
            <a:chExt cx="3346450" cy="420688"/>
          </a:xfrm>
        </p:grpSpPr>
        <p:grpSp>
          <p:nvGrpSpPr>
            <p:cNvPr id="27683" name="组合 15"/>
            <p:cNvGrpSpPr/>
            <p:nvPr/>
          </p:nvGrpSpPr>
          <p:grpSpPr bwMode="auto">
            <a:xfrm>
              <a:off x="1060450" y="3251200"/>
              <a:ext cx="2998788" cy="420688"/>
              <a:chOff x="1029101" y="3480602"/>
              <a:chExt cx="2999168" cy="420073"/>
            </a:xfrm>
          </p:grpSpPr>
          <p:sp>
            <p:nvSpPr>
              <p:cNvPr id="27685" name="圆角矩形 31"/>
              <p:cNvSpPr>
                <a:spLocks noChangeArrowheads="1"/>
              </p:cNvSpPr>
              <p:nvPr/>
            </p:nvSpPr>
            <p:spPr bwMode="auto">
              <a:xfrm>
                <a:off x="1029101" y="3480602"/>
                <a:ext cx="2999168" cy="420073"/>
              </a:xfrm>
              <a:prstGeom prst="roundRect">
                <a:avLst>
                  <a:gd name="adj" fmla="val 50000"/>
                </a:avLst>
              </a:prstGeom>
              <a:solidFill>
                <a:schemeClr val="bg2"/>
              </a:solidFill>
              <a:ln w="9525">
                <a:solidFill>
                  <a:schemeClr val="tx2"/>
                </a:solidFill>
                <a:rou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bg1"/>
                  </a:solidFill>
                  <a:sym typeface="+mn-lt"/>
                </a:endParaRPr>
              </a:p>
            </p:txBody>
          </p:sp>
          <p:sp>
            <p:nvSpPr>
              <p:cNvPr id="6" name="文本框 17"/>
              <p:cNvSpPr txBox="1">
                <a:spLocks noChangeArrowheads="1"/>
              </p:cNvSpPr>
              <p:nvPr/>
            </p:nvSpPr>
            <p:spPr bwMode="auto">
              <a:xfrm>
                <a:off x="1481596" y="3505965"/>
                <a:ext cx="2030669" cy="369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a:solidFill>
                      <a:schemeClr val="bg1"/>
                    </a:solidFill>
                    <a:latin typeface="+mn-lt"/>
                    <a:ea typeface="+mn-ea"/>
                    <a:cs typeface="+mn-ea"/>
                    <a:sym typeface="+mn-lt"/>
                  </a:rPr>
                  <a:t>欧美经济复苏迟缓</a:t>
                </a:r>
                <a:endParaRPr lang="zh-CN" altLang="en-US">
                  <a:solidFill>
                    <a:schemeClr val="bg1"/>
                  </a:solidFill>
                  <a:latin typeface="+mn-lt"/>
                  <a:ea typeface="+mn-ea"/>
                  <a:cs typeface="+mn-ea"/>
                  <a:sym typeface="+mn-lt"/>
                </a:endParaRPr>
              </a:p>
            </p:txBody>
          </p:sp>
        </p:grpSp>
        <p:sp>
          <p:nvSpPr>
            <p:cNvPr id="76" name="Oval 13"/>
            <p:cNvSpPr>
              <a:spLocks noChangeArrowheads="1"/>
            </p:cNvSpPr>
            <p:nvPr/>
          </p:nvSpPr>
          <p:spPr bwMode="auto">
            <a:xfrm>
              <a:off x="4152900" y="3322638"/>
              <a:ext cx="254000" cy="254000"/>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grpSp>
      <p:grpSp>
        <p:nvGrpSpPr>
          <p:cNvPr id="10" name="组合 9"/>
          <p:cNvGrpSpPr/>
          <p:nvPr/>
        </p:nvGrpSpPr>
        <p:grpSpPr bwMode="auto">
          <a:xfrm>
            <a:off x="1528763" y="4105275"/>
            <a:ext cx="3324225" cy="420688"/>
            <a:chOff x="1528763" y="4105275"/>
            <a:chExt cx="3324225" cy="420688"/>
          </a:xfrm>
        </p:grpSpPr>
        <p:grpSp>
          <p:nvGrpSpPr>
            <p:cNvPr id="27679" name="组合 18"/>
            <p:cNvGrpSpPr/>
            <p:nvPr/>
          </p:nvGrpSpPr>
          <p:grpSpPr bwMode="auto">
            <a:xfrm>
              <a:off x="1528763" y="4105275"/>
              <a:ext cx="3000375" cy="420688"/>
              <a:chOff x="1365986" y="4334844"/>
              <a:chExt cx="2999168" cy="420073"/>
            </a:xfrm>
          </p:grpSpPr>
          <p:sp>
            <p:nvSpPr>
              <p:cNvPr id="27681" name="圆角矩形 33"/>
              <p:cNvSpPr>
                <a:spLocks noChangeArrowheads="1"/>
              </p:cNvSpPr>
              <p:nvPr/>
            </p:nvSpPr>
            <p:spPr bwMode="auto">
              <a:xfrm>
                <a:off x="1365986" y="4334844"/>
                <a:ext cx="2999168" cy="420073"/>
              </a:xfrm>
              <a:prstGeom prst="roundRect">
                <a:avLst>
                  <a:gd name="adj" fmla="val 50000"/>
                </a:avLst>
              </a:prstGeom>
              <a:solidFill>
                <a:schemeClr val="bg2"/>
              </a:solidFill>
              <a:ln w="9525">
                <a:solidFill>
                  <a:schemeClr val="tx2"/>
                </a:solidFill>
                <a:rou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bg1"/>
                  </a:solidFill>
                  <a:sym typeface="+mn-lt"/>
                </a:endParaRPr>
              </a:p>
            </p:txBody>
          </p:sp>
          <p:sp>
            <p:nvSpPr>
              <p:cNvPr id="8" name="文本框 21"/>
              <p:cNvSpPr txBox="1">
                <a:spLocks noChangeArrowheads="1"/>
              </p:cNvSpPr>
              <p:nvPr/>
            </p:nvSpPr>
            <p:spPr bwMode="auto">
              <a:xfrm>
                <a:off x="1607189" y="4360207"/>
                <a:ext cx="2492959" cy="369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a:solidFill>
                      <a:schemeClr val="bg1"/>
                    </a:solidFill>
                    <a:latin typeface="+mn-lt"/>
                    <a:ea typeface="+mn-ea"/>
                    <a:cs typeface="+mn-ea"/>
                    <a:sym typeface="+mn-lt"/>
                  </a:rPr>
                  <a:t>世界格局体系面临调整</a:t>
                </a:r>
                <a:endParaRPr lang="zh-CN" altLang="en-US">
                  <a:solidFill>
                    <a:schemeClr val="bg1"/>
                  </a:solidFill>
                  <a:latin typeface="+mn-lt"/>
                  <a:ea typeface="+mn-ea"/>
                  <a:cs typeface="+mn-ea"/>
                  <a:sym typeface="+mn-lt"/>
                </a:endParaRPr>
              </a:p>
            </p:txBody>
          </p:sp>
        </p:grpSp>
        <p:sp>
          <p:nvSpPr>
            <p:cNvPr id="77" name="Oval 13"/>
            <p:cNvSpPr>
              <a:spLocks noChangeArrowheads="1"/>
            </p:cNvSpPr>
            <p:nvPr/>
          </p:nvSpPr>
          <p:spPr bwMode="auto">
            <a:xfrm>
              <a:off x="4598988" y="4105275"/>
              <a:ext cx="254000" cy="254000"/>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grpSp>
      <p:grpSp>
        <p:nvGrpSpPr>
          <p:cNvPr id="17" name="组合 16"/>
          <p:cNvGrpSpPr/>
          <p:nvPr/>
        </p:nvGrpSpPr>
        <p:grpSpPr bwMode="auto">
          <a:xfrm>
            <a:off x="7027863" y="4105275"/>
            <a:ext cx="3359150" cy="420688"/>
            <a:chOff x="7027863" y="4105275"/>
            <a:chExt cx="3359150" cy="420688"/>
          </a:xfrm>
        </p:grpSpPr>
        <p:grpSp>
          <p:nvGrpSpPr>
            <p:cNvPr id="27675" name="组合 32"/>
            <p:cNvGrpSpPr/>
            <p:nvPr/>
          </p:nvGrpSpPr>
          <p:grpSpPr bwMode="auto">
            <a:xfrm>
              <a:off x="7388225" y="4105275"/>
              <a:ext cx="2998788" cy="420688"/>
              <a:chOff x="7143331" y="4334844"/>
              <a:chExt cx="2999168" cy="420073"/>
            </a:xfrm>
          </p:grpSpPr>
          <p:sp>
            <p:nvSpPr>
              <p:cNvPr id="27677" name="圆角矩形 43"/>
              <p:cNvSpPr>
                <a:spLocks noChangeArrowheads="1"/>
              </p:cNvSpPr>
              <p:nvPr/>
            </p:nvSpPr>
            <p:spPr bwMode="auto">
              <a:xfrm>
                <a:off x="7143331" y="4334844"/>
                <a:ext cx="2999168" cy="420073"/>
              </a:xfrm>
              <a:prstGeom prst="roundRect">
                <a:avLst>
                  <a:gd name="adj" fmla="val 50000"/>
                </a:avLst>
              </a:prstGeom>
              <a:solidFill>
                <a:schemeClr val="bg2"/>
              </a:solidFill>
              <a:ln w="9525">
                <a:solidFill>
                  <a:schemeClr val="tx2"/>
                </a:solidFill>
                <a:rou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bg1"/>
                  </a:solidFill>
                  <a:sym typeface="+mn-lt"/>
                </a:endParaRPr>
              </a:p>
            </p:txBody>
          </p:sp>
          <p:sp>
            <p:nvSpPr>
              <p:cNvPr id="24605" name="文本框 34"/>
              <p:cNvSpPr txBox="1">
                <a:spLocks noChangeArrowheads="1"/>
              </p:cNvSpPr>
              <p:nvPr/>
            </p:nvSpPr>
            <p:spPr bwMode="auto">
              <a:xfrm>
                <a:off x="7511678" y="4360207"/>
                <a:ext cx="2262475" cy="369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a:solidFill>
                      <a:schemeClr val="bg1"/>
                    </a:solidFill>
                    <a:latin typeface="+mn-lt"/>
                    <a:ea typeface="+mn-ea"/>
                    <a:cs typeface="+mn-ea"/>
                    <a:sym typeface="+mn-lt"/>
                  </a:rPr>
                  <a:t>其他各种机遇和挑战</a:t>
                </a:r>
                <a:endParaRPr lang="zh-CN" altLang="en-US">
                  <a:solidFill>
                    <a:schemeClr val="bg1"/>
                  </a:solidFill>
                  <a:latin typeface="+mn-lt"/>
                  <a:ea typeface="+mn-ea"/>
                  <a:cs typeface="+mn-ea"/>
                  <a:sym typeface="+mn-lt"/>
                </a:endParaRPr>
              </a:p>
            </p:txBody>
          </p:sp>
        </p:grpSp>
        <p:sp>
          <p:nvSpPr>
            <p:cNvPr id="78" name="Oval 13"/>
            <p:cNvSpPr>
              <a:spLocks noChangeArrowheads="1"/>
            </p:cNvSpPr>
            <p:nvPr/>
          </p:nvSpPr>
          <p:spPr bwMode="auto">
            <a:xfrm>
              <a:off x="7027863" y="4105275"/>
              <a:ext cx="255587" cy="254000"/>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grpSp>
      <p:grpSp>
        <p:nvGrpSpPr>
          <p:cNvPr id="16" name="组合 15"/>
          <p:cNvGrpSpPr/>
          <p:nvPr/>
        </p:nvGrpSpPr>
        <p:grpSpPr bwMode="auto">
          <a:xfrm>
            <a:off x="7437438" y="3251200"/>
            <a:ext cx="3357562" cy="420688"/>
            <a:chOff x="7437438" y="3251200"/>
            <a:chExt cx="3357562" cy="420688"/>
          </a:xfrm>
        </p:grpSpPr>
        <p:grpSp>
          <p:nvGrpSpPr>
            <p:cNvPr id="27671" name="组合 28"/>
            <p:cNvGrpSpPr/>
            <p:nvPr/>
          </p:nvGrpSpPr>
          <p:grpSpPr bwMode="auto">
            <a:xfrm>
              <a:off x="7796213" y="3251200"/>
              <a:ext cx="2998787" cy="420688"/>
              <a:chOff x="7562378" y="3480602"/>
              <a:chExt cx="2999168" cy="420073"/>
            </a:xfrm>
          </p:grpSpPr>
          <p:sp>
            <p:nvSpPr>
              <p:cNvPr id="27673" name="圆角矩形 41"/>
              <p:cNvSpPr>
                <a:spLocks noChangeArrowheads="1"/>
              </p:cNvSpPr>
              <p:nvPr/>
            </p:nvSpPr>
            <p:spPr bwMode="auto">
              <a:xfrm>
                <a:off x="7562378" y="3480602"/>
                <a:ext cx="2999168" cy="420073"/>
              </a:xfrm>
              <a:prstGeom prst="roundRect">
                <a:avLst>
                  <a:gd name="adj" fmla="val 50000"/>
                </a:avLst>
              </a:prstGeom>
              <a:solidFill>
                <a:schemeClr val="bg2"/>
              </a:solidFill>
              <a:ln w="9525">
                <a:solidFill>
                  <a:schemeClr val="tx2"/>
                </a:solidFill>
                <a:rou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bg1"/>
                  </a:solidFill>
                  <a:sym typeface="+mn-lt"/>
                </a:endParaRPr>
              </a:p>
            </p:txBody>
          </p:sp>
          <p:sp>
            <p:nvSpPr>
              <p:cNvPr id="24602" name="文本框 31"/>
              <p:cNvSpPr txBox="1">
                <a:spLocks noChangeArrowheads="1"/>
              </p:cNvSpPr>
              <p:nvPr/>
            </p:nvSpPr>
            <p:spPr bwMode="auto">
              <a:xfrm>
                <a:off x="7949777" y="3505965"/>
                <a:ext cx="1800454" cy="369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a:solidFill>
                      <a:schemeClr val="bg1"/>
                    </a:solidFill>
                    <a:latin typeface="+mn-lt"/>
                    <a:ea typeface="+mn-ea"/>
                    <a:cs typeface="+mn-ea"/>
                    <a:sym typeface="+mn-lt"/>
                  </a:rPr>
                  <a:t>国家周边不安全</a:t>
                </a:r>
                <a:endParaRPr lang="zh-CN" altLang="en-US">
                  <a:solidFill>
                    <a:schemeClr val="bg1"/>
                  </a:solidFill>
                  <a:latin typeface="+mn-lt"/>
                  <a:ea typeface="+mn-ea"/>
                  <a:cs typeface="+mn-ea"/>
                  <a:sym typeface="+mn-lt"/>
                </a:endParaRPr>
              </a:p>
            </p:txBody>
          </p:sp>
        </p:grpSp>
        <p:sp>
          <p:nvSpPr>
            <p:cNvPr id="79" name="Oval 13"/>
            <p:cNvSpPr>
              <a:spLocks noChangeArrowheads="1"/>
            </p:cNvSpPr>
            <p:nvPr/>
          </p:nvSpPr>
          <p:spPr bwMode="auto">
            <a:xfrm>
              <a:off x="7437438" y="3322638"/>
              <a:ext cx="254000" cy="254000"/>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grpSp>
      <p:grpSp>
        <p:nvGrpSpPr>
          <p:cNvPr id="12" name="组合 11"/>
          <p:cNvGrpSpPr/>
          <p:nvPr/>
        </p:nvGrpSpPr>
        <p:grpSpPr bwMode="auto">
          <a:xfrm>
            <a:off x="7461250" y="2384425"/>
            <a:ext cx="3332163" cy="420688"/>
            <a:chOff x="7461250" y="2384425"/>
            <a:chExt cx="3332163" cy="420688"/>
          </a:xfrm>
        </p:grpSpPr>
        <p:grpSp>
          <p:nvGrpSpPr>
            <p:cNvPr id="27667" name="组合 25"/>
            <p:cNvGrpSpPr/>
            <p:nvPr/>
          </p:nvGrpSpPr>
          <p:grpSpPr bwMode="auto">
            <a:xfrm>
              <a:off x="7794625" y="2384425"/>
              <a:ext cx="2998788" cy="420688"/>
              <a:chOff x="7498165" y="2614329"/>
              <a:chExt cx="2999168" cy="420073"/>
            </a:xfrm>
          </p:grpSpPr>
          <p:sp>
            <p:nvSpPr>
              <p:cNvPr id="27669" name="圆角矩形 39"/>
              <p:cNvSpPr>
                <a:spLocks noChangeArrowheads="1"/>
              </p:cNvSpPr>
              <p:nvPr/>
            </p:nvSpPr>
            <p:spPr bwMode="auto">
              <a:xfrm>
                <a:off x="7498165" y="2614329"/>
                <a:ext cx="2999168" cy="420073"/>
              </a:xfrm>
              <a:prstGeom prst="roundRect">
                <a:avLst>
                  <a:gd name="adj" fmla="val 50000"/>
                </a:avLst>
              </a:prstGeom>
              <a:solidFill>
                <a:schemeClr val="bg2"/>
              </a:solidFill>
              <a:ln w="9525">
                <a:solidFill>
                  <a:schemeClr val="tx2"/>
                </a:solidFill>
                <a:rou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bg1"/>
                  </a:solidFill>
                  <a:sym typeface="+mn-lt"/>
                </a:endParaRPr>
              </a:p>
            </p:txBody>
          </p:sp>
          <p:sp>
            <p:nvSpPr>
              <p:cNvPr id="24599" name="文本框 27"/>
              <p:cNvSpPr txBox="1">
                <a:spLocks noChangeArrowheads="1"/>
              </p:cNvSpPr>
              <p:nvPr/>
            </p:nvSpPr>
            <p:spPr bwMode="auto">
              <a:xfrm>
                <a:off x="7815705" y="2639692"/>
                <a:ext cx="2492691" cy="369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a:solidFill>
                      <a:schemeClr val="bg1"/>
                    </a:solidFill>
                    <a:latin typeface="+mn-lt"/>
                    <a:ea typeface="+mn-ea"/>
                    <a:cs typeface="+mn-ea"/>
                    <a:sym typeface="+mn-lt"/>
                  </a:rPr>
                  <a:t>全球化金融和环境问题</a:t>
                </a:r>
                <a:endParaRPr lang="zh-CN" altLang="en-US">
                  <a:solidFill>
                    <a:schemeClr val="bg1"/>
                  </a:solidFill>
                  <a:latin typeface="+mn-lt"/>
                  <a:ea typeface="+mn-ea"/>
                  <a:cs typeface="+mn-ea"/>
                  <a:sym typeface="+mn-lt"/>
                </a:endParaRPr>
              </a:p>
            </p:txBody>
          </p:sp>
        </p:grpSp>
        <p:sp>
          <p:nvSpPr>
            <p:cNvPr id="80" name="Oval 13"/>
            <p:cNvSpPr>
              <a:spLocks noChangeArrowheads="1"/>
            </p:cNvSpPr>
            <p:nvPr/>
          </p:nvSpPr>
          <p:spPr bwMode="auto">
            <a:xfrm>
              <a:off x="7461250" y="2505075"/>
              <a:ext cx="255588" cy="254000"/>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grpSp>
      <p:grpSp>
        <p:nvGrpSpPr>
          <p:cNvPr id="11" name="组合 10"/>
          <p:cNvGrpSpPr/>
          <p:nvPr/>
        </p:nvGrpSpPr>
        <p:grpSpPr bwMode="auto">
          <a:xfrm>
            <a:off x="7088188" y="1608138"/>
            <a:ext cx="3363912" cy="428625"/>
            <a:chOff x="7088188" y="1608138"/>
            <a:chExt cx="3363912" cy="428625"/>
          </a:xfrm>
        </p:grpSpPr>
        <p:grpSp>
          <p:nvGrpSpPr>
            <p:cNvPr id="27663" name="组合 22"/>
            <p:cNvGrpSpPr/>
            <p:nvPr/>
          </p:nvGrpSpPr>
          <p:grpSpPr bwMode="auto">
            <a:xfrm>
              <a:off x="7453313" y="1608138"/>
              <a:ext cx="2998787" cy="419100"/>
              <a:chOff x="7203669" y="1837373"/>
              <a:chExt cx="2999168" cy="420073"/>
            </a:xfrm>
          </p:grpSpPr>
          <p:sp>
            <p:nvSpPr>
              <p:cNvPr id="27665" name="圆角矩形 37"/>
              <p:cNvSpPr>
                <a:spLocks noChangeArrowheads="1"/>
              </p:cNvSpPr>
              <p:nvPr/>
            </p:nvSpPr>
            <p:spPr bwMode="auto">
              <a:xfrm>
                <a:off x="7203669" y="1837373"/>
                <a:ext cx="2999168" cy="420073"/>
              </a:xfrm>
              <a:prstGeom prst="roundRect">
                <a:avLst>
                  <a:gd name="adj" fmla="val 50000"/>
                </a:avLst>
              </a:prstGeom>
              <a:solidFill>
                <a:schemeClr val="bg2"/>
              </a:solidFill>
              <a:ln w="9525">
                <a:solidFill>
                  <a:schemeClr val="tx2"/>
                </a:solidFill>
                <a:rou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bg1"/>
                  </a:solidFill>
                  <a:sym typeface="+mn-lt"/>
                </a:endParaRPr>
              </a:p>
            </p:txBody>
          </p:sp>
          <p:sp>
            <p:nvSpPr>
              <p:cNvPr id="24596" name="文本框 24"/>
              <p:cNvSpPr txBox="1">
                <a:spLocks noChangeArrowheads="1"/>
              </p:cNvSpPr>
              <p:nvPr/>
            </p:nvSpPr>
            <p:spPr bwMode="auto">
              <a:xfrm>
                <a:off x="7572016" y="1862832"/>
                <a:ext cx="2262474" cy="369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a:solidFill>
                      <a:schemeClr val="bg1"/>
                    </a:solidFill>
                    <a:latin typeface="+mn-lt"/>
                    <a:ea typeface="+mn-ea"/>
                    <a:cs typeface="+mn-ea"/>
                    <a:sym typeface="+mn-lt"/>
                  </a:rPr>
                  <a:t>文化软实力竞争激烈</a:t>
                </a:r>
                <a:endParaRPr lang="zh-CN" altLang="en-US">
                  <a:solidFill>
                    <a:schemeClr val="bg1"/>
                  </a:solidFill>
                  <a:latin typeface="+mn-lt"/>
                  <a:ea typeface="+mn-ea"/>
                  <a:cs typeface="+mn-ea"/>
                  <a:sym typeface="+mn-lt"/>
                </a:endParaRPr>
              </a:p>
            </p:txBody>
          </p:sp>
        </p:grpSp>
        <p:sp>
          <p:nvSpPr>
            <p:cNvPr id="81" name="Oval 13"/>
            <p:cNvSpPr>
              <a:spLocks noChangeArrowheads="1"/>
            </p:cNvSpPr>
            <p:nvPr/>
          </p:nvSpPr>
          <p:spPr bwMode="auto">
            <a:xfrm>
              <a:off x="7088188" y="1782763"/>
              <a:ext cx="255587" cy="254000"/>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a:lstStyle/>
            <a:p>
              <a:pPr eaLnBrk="1" hangingPunct="1">
                <a:defRPr/>
              </a:pPr>
              <a:endParaRPr lang="zh-CN" altLang="en-US" noProof="1">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250" advTm="4000">
        <p:random/>
      </p:transition>
    </mc:Choice>
    <mc:Fallback>
      <p:transition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transition="in" filter="fade">
                                      <p:cBhvr>
                                        <p:cTn id="10" dur="500"/>
                                        <p:tgtEl>
                                          <p:spTgt spid="3"/>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27658"/>
                                        </p:tgtEl>
                                        <p:attrNameLst>
                                          <p:attrName>style.visibility</p:attrName>
                                        </p:attrNameLst>
                                      </p:cBhvr>
                                      <p:to>
                                        <p:strVal val="visible"/>
                                      </p:to>
                                    </p:set>
                                    <p:anim calcmode="lin" valueType="num">
                                      <p:cBhvr>
                                        <p:cTn id="14" dur="500" fill="hold"/>
                                        <p:tgtEl>
                                          <p:spTgt spid="27658"/>
                                        </p:tgtEl>
                                        <p:attrNameLst>
                                          <p:attrName>ppt_w</p:attrName>
                                        </p:attrNameLst>
                                      </p:cBhvr>
                                      <p:tavLst>
                                        <p:tav tm="0">
                                          <p:val>
                                            <p:fltVal val="0"/>
                                          </p:val>
                                        </p:tav>
                                        <p:tav tm="100000">
                                          <p:val>
                                            <p:strVal val="#ppt_w"/>
                                          </p:val>
                                        </p:tav>
                                      </p:tavLst>
                                    </p:anim>
                                    <p:anim calcmode="lin" valueType="num">
                                      <p:cBhvr>
                                        <p:cTn id="15" dur="500" fill="hold"/>
                                        <p:tgtEl>
                                          <p:spTgt spid="27658"/>
                                        </p:tgtEl>
                                        <p:attrNameLst>
                                          <p:attrName>ppt_h</p:attrName>
                                        </p:attrNameLst>
                                      </p:cBhvr>
                                      <p:tavLst>
                                        <p:tav tm="0">
                                          <p:val>
                                            <p:fltVal val="0"/>
                                          </p:val>
                                        </p:tav>
                                        <p:tav tm="100000">
                                          <p:val>
                                            <p:strVal val="#ppt_h"/>
                                          </p:val>
                                        </p:tav>
                                      </p:tavLst>
                                    </p:anim>
                                    <p:animEffect transition="in" filter="fade">
                                      <p:cBhvr>
                                        <p:cTn id="16" dur="500"/>
                                        <p:tgtEl>
                                          <p:spTgt spid="27658"/>
                                        </p:tgtEl>
                                      </p:cBhvr>
                                    </p:animEffect>
                                  </p:childTnLst>
                                </p:cTn>
                              </p:par>
                            </p:childTnLst>
                          </p:cTn>
                        </p:par>
                        <p:par>
                          <p:cTn id="17" fill="hold">
                            <p:stCondLst>
                              <p:cond delay="1000"/>
                            </p:stCondLst>
                            <p:childTnLst>
                              <p:par>
                                <p:cTn id="18" presetID="2" presetClass="entr" presetSubtype="8"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0-#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8"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0-#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 presetClass="entr" presetSubtype="8"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0-#ppt_w/2"/>
                                          </p:val>
                                        </p:tav>
                                        <p:tav tm="100000">
                                          <p:val>
                                            <p:strVal val="#ppt_x"/>
                                          </p:val>
                                        </p:tav>
                                      </p:tavLst>
                                    </p:anim>
                                    <p:anim calcmode="lin" valueType="num">
                                      <p:cBhvr additive="base">
                                        <p:cTn id="31" dur="500" fill="hold"/>
                                        <p:tgtEl>
                                          <p:spTgt spid="9"/>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2" presetClass="entr" presetSubtype="8"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0-#ppt_w/2"/>
                                          </p:val>
                                        </p:tav>
                                        <p:tav tm="100000">
                                          <p:val>
                                            <p:strVal val="#ppt_x"/>
                                          </p:val>
                                        </p:tav>
                                      </p:tavLst>
                                    </p:anim>
                                    <p:anim calcmode="lin" valueType="num">
                                      <p:cBhvr additive="base">
                                        <p:cTn id="36" dur="500" fill="hold"/>
                                        <p:tgtEl>
                                          <p:spTgt spid="10"/>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 presetClass="entr" presetSubtype="2" fill="hold"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1+#ppt_w/2"/>
                                          </p:val>
                                        </p:tav>
                                        <p:tav tm="100000">
                                          <p:val>
                                            <p:strVal val="#ppt_x"/>
                                          </p:val>
                                        </p:tav>
                                      </p:tavLst>
                                    </p:anim>
                                    <p:anim calcmode="lin" valueType="num">
                                      <p:cBhvr additive="base">
                                        <p:cTn id="41" dur="500" fill="hold"/>
                                        <p:tgtEl>
                                          <p:spTgt spid="17"/>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2" presetClass="entr" presetSubtype="2"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500" fill="hold"/>
                                        <p:tgtEl>
                                          <p:spTgt spid="16"/>
                                        </p:tgtEl>
                                        <p:attrNameLst>
                                          <p:attrName>ppt_x</p:attrName>
                                        </p:attrNameLst>
                                      </p:cBhvr>
                                      <p:tavLst>
                                        <p:tav tm="0">
                                          <p:val>
                                            <p:strVal val="1+#ppt_w/2"/>
                                          </p:val>
                                        </p:tav>
                                        <p:tav tm="100000">
                                          <p:val>
                                            <p:strVal val="#ppt_x"/>
                                          </p:val>
                                        </p:tav>
                                      </p:tavLst>
                                    </p:anim>
                                    <p:anim calcmode="lin" valueType="num">
                                      <p:cBhvr additive="base">
                                        <p:cTn id="46" dur="500" fill="hold"/>
                                        <p:tgtEl>
                                          <p:spTgt spid="16"/>
                                        </p:tgtEl>
                                        <p:attrNameLst>
                                          <p:attrName>ppt_y</p:attrName>
                                        </p:attrNameLst>
                                      </p:cBhvr>
                                      <p:tavLst>
                                        <p:tav tm="0">
                                          <p:val>
                                            <p:strVal val="#ppt_y"/>
                                          </p:val>
                                        </p:tav>
                                        <p:tav tm="100000">
                                          <p:val>
                                            <p:strVal val="#ppt_y"/>
                                          </p:val>
                                        </p:tav>
                                      </p:tavLst>
                                    </p:anim>
                                  </p:childTnLst>
                                </p:cTn>
                              </p:par>
                            </p:childTnLst>
                          </p:cTn>
                        </p:par>
                        <p:par>
                          <p:cTn id="47" fill="hold">
                            <p:stCondLst>
                              <p:cond delay="4000"/>
                            </p:stCondLst>
                            <p:childTnLst>
                              <p:par>
                                <p:cTn id="48" presetID="2" presetClass="entr" presetSubtype="2" fill="hold" nodeType="after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500" fill="hold"/>
                                        <p:tgtEl>
                                          <p:spTgt spid="12"/>
                                        </p:tgtEl>
                                        <p:attrNameLst>
                                          <p:attrName>ppt_x</p:attrName>
                                        </p:attrNameLst>
                                      </p:cBhvr>
                                      <p:tavLst>
                                        <p:tav tm="0">
                                          <p:val>
                                            <p:strVal val="1+#ppt_w/2"/>
                                          </p:val>
                                        </p:tav>
                                        <p:tav tm="100000">
                                          <p:val>
                                            <p:strVal val="#ppt_x"/>
                                          </p:val>
                                        </p:tav>
                                      </p:tavLst>
                                    </p:anim>
                                    <p:anim calcmode="lin" valueType="num">
                                      <p:cBhvr additive="base">
                                        <p:cTn id="51" dur="500" fill="hold"/>
                                        <p:tgtEl>
                                          <p:spTgt spid="12"/>
                                        </p:tgtEl>
                                        <p:attrNameLst>
                                          <p:attrName>ppt_y</p:attrName>
                                        </p:attrNameLst>
                                      </p:cBhvr>
                                      <p:tavLst>
                                        <p:tav tm="0">
                                          <p:val>
                                            <p:strVal val="#ppt_y"/>
                                          </p:val>
                                        </p:tav>
                                        <p:tav tm="100000">
                                          <p:val>
                                            <p:strVal val="#ppt_y"/>
                                          </p:val>
                                        </p:tav>
                                      </p:tavLst>
                                    </p:anim>
                                  </p:childTnLst>
                                </p:cTn>
                              </p:par>
                            </p:childTnLst>
                          </p:cTn>
                        </p:par>
                        <p:par>
                          <p:cTn id="52" fill="hold">
                            <p:stCondLst>
                              <p:cond delay="4500"/>
                            </p:stCondLst>
                            <p:childTnLst>
                              <p:par>
                                <p:cTn id="53" presetID="2" presetClass="entr" presetSubtype="2" fill="hold" nodeType="after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500" fill="hold"/>
                                        <p:tgtEl>
                                          <p:spTgt spid="11"/>
                                        </p:tgtEl>
                                        <p:attrNameLst>
                                          <p:attrName>ppt_x</p:attrName>
                                        </p:attrNameLst>
                                      </p:cBhvr>
                                      <p:tavLst>
                                        <p:tav tm="0">
                                          <p:val>
                                            <p:strVal val="1+#ppt_w/2"/>
                                          </p:val>
                                        </p:tav>
                                        <p:tav tm="100000">
                                          <p:val>
                                            <p:strVal val="#ppt_x"/>
                                          </p:val>
                                        </p:tav>
                                      </p:tavLst>
                                    </p:anim>
                                    <p:anim calcmode="lin" valueType="num">
                                      <p:cBhvr additive="base">
                                        <p:cTn id="56" dur="500" fill="hold"/>
                                        <p:tgtEl>
                                          <p:spTgt spid="11"/>
                                        </p:tgtEl>
                                        <p:attrNameLst>
                                          <p:attrName>ppt_y</p:attrName>
                                        </p:attrNameLst>
                                      </p:cBhvr>
                                      <p:tavLst>
                                        <p:tav tm="0">
                                          <p:val>
                                            <p:strVal val="#ppt_y"/>
                                          </p:val>
                                        </p:tav>
                                        <p:tav tm="100000">
                                          <p:val>
                                            <p:strVal val="#ppt_y"/>
                                          </p:val>
                                        </p:tav>
                                      </p:tavLst>
                                    </p:anim>
                                  </p:childTnLst>
                                </p:cTn>
                              </p:par>
                            </p:childTnLst>
                          </p:cTn>
                        </p:par>
                        <p:par>
                          <p:cTn id="57" fill="hold">
                            <p:stCondLst>
                              <p:cond delay="5000"/>
                            </p:stCondLst>
                            <p:childTnLst>
                              <p:par>
                                <p:cTn id="58" presetID="22" presetClass="entr" presetSubtype="4" fill="hold" nodeType="after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wipe(down)">
                                      <p:cBhvr>
                                        <p:cTn id="6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8" grpId="0" animBg="1"/>
    </p:bldLst>
  </p:timing>
</p:sld>
</file>

<file path=ppt/tags/tag1.xml><?xml version="1.0" encoding="utf-8"?>
<p:tagLst xmlns:p="http://schemas.openxmlformats.org/presentationml/2006/main">
  <p:tag name="TIMING" val="|7.6"/>
</p:tagLst>
</file>

<file path=ppt/theme/theme1.xml><?xml version="1.0" encoding="utf-8"?>
<a:theme xmlns:a="http://schemas.openxmlformats.org/drawingml/2006/main" name="1_默认设计模板">
  <a:themeElements>
    <a:clrScheme name="123">
      <a:dk1>
        <a:srgbClr val="C00000"/>
      </a:dk1>
      <a:lt1>
        <a:srgbClr val="5A5A5A"/>
      </a:lt1>
      <a:dk2>
        <a:srgbClr val="7F7F7F"/>
      </a:dk2>
      <a:lt2>
        <a:srgbClr val="FFFFFF"/>
      </a:lt2>
      <a:accent1>
        <a:srgbClr val="404040"/>
      </a:accent1>
      <a:accent2>
        <a:srgbClr val="C00000"/>
      </a:accent2>
      <a:accent3>
        <a:srgbClr val="FFFFFF"/>
      </a:accent3>
      <a:accent4>
        <a:srgbClr val="D9D9D9"/>
      </a:accent4>
      <a:accent5>
        <a:srgbClr val="C00000"/>
      </a:accent5>
      <a:accent6>
        <a:srgbClr val="4D4948"/>
      </a:accent6>
      <a:hlink>
        <a:srgbClr val="7F7F7F"/>
      </a:hlink>
      <a:folHlink>
        <a:srgbClr val="D9D9D9"/>
      </a:folHlink>
    </a:clrScheme>
    <a:fontScheme name="mfewzhv5">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默认设计模板">
  <a:themeElements>
    <a:clrScheme name="123">
      <a:dk1>
        <a:srgbClr val="C00000"/>
      </a:dk1>
      <a:lt1>
        <a:srgbClr val="5A5A5A"/>
      </a:lt1>
      <a:dk2>
        <a:srgbClr val="7F7F7F"/>
      </a:dk2>
      <a:lt2>
        <a:srgbClr val="FFFFFF"/>
      </a:lt2>
      <a:accent1>
        <a:srgbClr val="404040"/>
      </a:accent1>
      <a:accent2>
        <a:srgbClr val="C00000"/>
      </a:accent2>
      <a:accent3>
        <a:srgbClr val="FFFFFF"/>
      </a:accent3>
      <a:accent4>
        <a:srgbClr val="D9D9D9"/>
      </a:accent4>
      <a:accent5>
        <a:srgbClr val="C00000"/>
      </a:accent5>
      <a:accent6>
        <a:srgbClr val="4D4948"/>
      </a:accent6>
      <a:hlink>
        <a:srgbClr val="7F7F7F"/>
      </a:hlink>
      <a:folHlink>
        <a:srgbClr val="D9D9D9"/>
      </a:folHlink>
    </a:clrScheme>
    <a:fontScheme name="mfewzhv5">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自定义 2413">
      <a:dk1>
        <a:sysClr val="windowText" lastClr="000000"/>
      </a:dk1>
      <a:lt1>
        <a:sysClr val="window" lastClr="FFFFFF"/>
      </a:lt1>
      <a:dk2>
        <a:srgbClr val="DE0000"/>
      </a:dk2>
      <a:lt2>
        <a:srgbClr val="C00000"/>
      </a:lt2>
      <a:accent1>
        <a:srgbClr val="C00000"/>
      </a:accent1>
      <a:accent2>
        <a:srgbClr val="DE0000"/>
      </a:accent2>
      <a:accent3>
        <a:srgbClr val="C00000"/>
      </a:accent3>
      <a:accent4>
        <a:srgbClr val="DE0000"/>
      </a:accent4>
      <a:accent5>
        <a:srgbClr val="C00000"/>
      </a:accent5>
      <a:accent6>
        <a:srgbClr val="DE0000"/>
      </a:accent6>
      <a:hlink>
        <a:srgbClr val="6B9F25"/>
      </a:hlink>
      <a:folHlink>
        <a:srgbClr val="BA6906"/>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6912</Words>
  <Application>WPS 演示</Application>
  <PresentationFormat>自定义</PresentationFormat>
  <Paragraphs>511</Paragraphs>
  <Slides>34</Slides>
  <Notes>34</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34</vt:i4>
      </vt:variant>
    </vt:vector>
  </HeadingPairs>
  <TitlesOfParts>
    <vt:vector size="47" baseType="lpstr">
      <vt:lpstr>Arial</vt:lpstr>
      <vt:lpstr>宋体</vt:lpstr>
      <vt:lpstr>Wingdings</vt:lpstr>
      <vt:lpstr>微软雅黑</vt:lpstr>
      <vt:lpstr>仿宋_GB2312</vt:lpstr>
      <vt:lpstr>Calibri</vt:lpstr>
      <vt:lpstr>方正粗黑宋简体</vt:lpstr>
      <vt:lpstr>Arial</vt:lpstr>
      <vt:lpstr>Arial Unicode MS</vt:lpstr>
      <vt:lpstr>仿宋</vt:lpstr>
      <vt:lpstr>1_默认设计模板</vt:lpstr>
      <vt:lpstr>2_默认设计模板</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导出</dc:title>
  <dc:creator>Administrator</dc:creator>
  <cp:lastModifiedBy>Administrator</cp:lastModifiedBy>
  <cp:revision>1167</cp:revision>
  <dcterms:created xsi:type="dcterms:W3CDTF">2013-01-25T01:44:00Z</dcterms:created>
  <dcterms:modified xsi:type="dcterms:W3CDTF">2019-11-13T08:13:36Z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